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761" r:id="rId2"/>
  </p:sldMasterIdLst>
  <p:notesMasterIdLst>
    <p:notesMasterId r:id="rId21"/>
  </p:notesMasterIdLst>
  <p:handoutMasterIdLst>
    <p:handoutMasterId r:id="rId22"/>
  </p:handoutMasterIdLst>
  <p:sldIdLst>
    <p:sldId id="356" r:id="rId3"/>
    <p:sldId id="369" r:id="rId4"/>
    <p:sldId id="366" r:id="rId5"/>
    <p:sldId id="362" r:id="rId6"/>
    <p:sldId id="365" r:id="rId7"/>
    <p:sldId id="336" r:id="rId8"/>
    <p:sldId id="341" r:id="rId9"/>
    <p:sldId id="331" r:id="rId10"/>
    <p:sldId id="358" r:id="rId11"/>
    <p:sldId id="357" r:id="rId12"/>
    <p:sldId id="359" r:id="rId13"/>
    <p:sldId id="361" r:id="rId14"/>
    <p:sldId id="347" r:id="rId15"/>
    <p:sldId id="350" r:id="rId16"/>
    <p:sldId id="304" r:id="rId17"/>
    <p:sldId id="367" r:id="rId18"/>
    <p:sldId id="368" r:id="rId19"/>
    <p:sldId id="364" r:id="rId20"/>
  </p:sldIdLst>
  <p:sldSz cx="9144000" cy="6858000" type="screen4x3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281B"/>
    <a:srgbClr val="CC3300"/>
    <a:srgbClr val="B55E07"/>
    <a:srgbClr val="CC00CC"/>
    <a:srgbClr val="66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18" autoAdjust="0"/>
    <p:restoredTop sz="98024" autoAdjust="0"/>
  </p:normalViewPr>
  <p:slideViewPr>
    <p:cSldViewPr>
      <p:cViewPr varScale="1">
        <p:scale>
          <a:sx n="68" d="100"/>
          <a:sy n="68" d="100"/>
        </p:scale>
        <p:origin x="-13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68F88C59-319B-4332-9A1D-2A62CFCB00D8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B16A41B8-7DC3-4DB6-84E4-E105629EAA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4293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968B300D-05F0-4B43-940D-46DED5A791AD}" type="datetimeFigureOut">
              <a:rPr lang="ru-RU"/>
              <a:pPr/>
              <a:t>11.06.2019</a:t>
            </a:fld>
            <a:endParaRPr lang="ru-RU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9B26CD33-4337-4529-948A-94F6960B2374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4335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 eaLnBrk="1" latinLnBrk="0" hangingPunct="1">
              <a:defRPr kumimoji="0" lang="ru-RU"/>
            </a:lvl1pPr>
            <a:extLst/>
          </a:lstStyle>
          <a:p>
            <a:r>
              <a:rPr kumimoji="0" lang="ru-RU"/>
              <a:t>Заголовок фотоальбома</a:t>
            </a:r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/>
            </a:pPr>
            <a:endParaRPr kumimoji="0" lang="ru-RU" sz="3200" b="0" i="1" u="none" strike="noStrike" kern="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Щелкните, чтобы добавить дату и прочие сведения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11.06.2019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11.06.2019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смешан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11.06.2019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11.06.2019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11.06.2019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, книжная с большой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24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11.06.2019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: 1 книжная и 3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11.06.2019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сверху: 3 альбомных и 2 книж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11.06.2019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сверху: 3 книжных и 2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11.06.2019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11.06.2019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11.06.2019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11.06.2019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11.06.2019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rPr lang="ru-RU"/>
              <a:pPr/>
              <a:t>11.06.2019</a:t>
            </a:fld>
            <a:endParaRPr kumimoji="0" lang="ru-RU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 smtClean="0">
                <a:solidFill>
                  <a:schemeClr val="tx2"/>
                </a:solidFill>
              </a:rPr>
              <a:pPr/>
              <a:t>11.06.2019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rPr lang="ru-RU" smtClean="0"/>
              <a:pPr/>
              <a:t>11.06.2019</a:t>
            </a:fld>
            <a:endParaRPr kumimoji="0"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 lang="ru-RU" smtClean="0"/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 smtClean="0">
                <a:solidFill>
                  <a:schemeClr val="tx2"/>
                </a:solidFill>
              </a:rPr>
              <a:pPr/>
              <a:t>11.06.2019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 smtClean="0">
                <a:solidFill>
                  <a:schemeClr val="tx2"/>
                </a:solidFill>
              </a:rPr>
              <a:pPr/>
              <a:t>11.06.2019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 smtClean="0">
                <a:solidFill>
                  <a:schemeClr val="tx2"/>
                </a:solidFill>
              </a:rPr>
              <a:pPr/>
              <a:t>11.06.2019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 smtClean="0">
                <a:solidFill>
                  <a:schemeClr val="tx2"/>
                </a:solidFill>
              </a:rPr>
              <a:pPr/>
              <a:t>11.06.2019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 smtClean="0">
                <a:solidFill>
                  <a:schemeClr val="tx2"/>
                </a:solidFill>
              </a:rPr>
              <a:pPr/>
              <a:t>11.06.2019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Книж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11.06.2019</a:t>
            </a:fld>
            <a:endParaRPr kumimoji="0" lang="ru-RU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 smtClean="0">
                <a:solidFill>
                  <a:schemeClr val="tx2"/>
                </a:solidFill>
              </a:rPr>
              <a:pPr/>
              <a:t>11.06.2019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 smtClean="0">
                <a:solidFill>
                  <a:schemeClr val="tx2"/>
                </a:solidFill>
              </a:rPr>
              <a:pPr/>
              <a:t>11.06.2019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 smtClean="0">
                <a:solidFill>
                  <a:schemeClr val="tx2"/>
                </a:solidFill>
              </a:rPr>
              <a:pPr/>
              <a:t>11.06.2019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 smtClean="0">
                <a:solidFill>
                  <a:schemeClr val="tx2"/>
                </a:solidFill>
              </a:rPr>
              <a:pPr/>
              <a:t>11.06.2019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ложка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 eaLnBrk="1" latinLnBrk="0" hangingPunct="1">
              <a:defRPr kumimoji="0" lang="ru-RU"/>
            </a:lvl1pPr>
            <a:extLst/>
          </a:lstStyle>
          <a:p>
            <a:r>
              <a:rPr kumimoji="0" lang="ru-RU"/>
              <a:t>Заголовок фотоальбома</a:t>
            </a: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Щелкните, чтобы добавить дату и прочие сведения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11.06.2019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сверху, смешан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11.06.2019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ано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11.06.2019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Книж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11.06.2019</a:t>
            </a:fld>
            <a:endParaRPr kumimoji="0" lang="ru-RU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11.06.2019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Альбомная (на весь экра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kumimoji="0" lang="ru-RU" i="0"/>
              <a:t>Щелкните значок,</a:t>
            </a:r>
            <a:r>
              <a:rPr kumimoji="0" lang="ru-RU" i="0" baseline="0"/>
              <a:t> чтобы добавить </a:t>
            </a:r>
            <a:r>
              <a:rPr kumimoji="0" lang="ru-RU" i="0"/>
              <a:t>фотографию размером со всю страницу</a:t>
            </a:r>
            <a:endParaRPr kumimoji="0" lang="ru-RU" i="0" baseline="0"/>
          </a:p>
          <a:p>
            <a:pPr marL="0" marR="0" indent="0" algn="ctr">
              <a:buFontTx/>
              <a:buNone/>
            </a:pPr>
            <a:endParaRPr kumimoji="0" lang="ru-RU" i="0"/>
          </a:p>
          <a:p>
            <a:pPr algn="ctr">
              <a:buFontTx/>
              <a:buNone/>
            </a:pPr>
            <a:endParaRPr kumimoji="0" lang="ru-RU" i="0"/>
          </a:p>
          <a:p>
            <a:pPr algn="ctr">
              <a:buFontTx/>
              <a:buNone/>
            </a:pPr>
            <a:endParaRPr kumimoji="0" lang="ru-RU" i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 eaLnBrk="1" latinLnBrk="0" hangingPunct="1">
              <a:defRPr kumimoji="0" lang="ru-RU" baseline="0"/>
            </a:lvl1pPr>
            <a:extLst/>
          </a:lstStyle>
          <a:p>
            <a:r>
              <a:rPr kumimoji="0" lang="ru-RU"/>
              <a:t>Заголовок раздела</a:t>
            </a:r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 eaLnBrk="1" latinLnBrk="0" hangingPunct="1">
              <a:buFontTx/>
              <a:buNone/>
              <a:defRPr kumimoji="0" lang="ru-RU" sz="1800"/>
            </a:lvl1pPr>
            <a:extLst/>
          </a:lstStyle>
          <a:p>
            <a:pPr lvl="0"/>
            <a:r>
              <a:rPr kumimoji="0" lang="ru-RU"/>
              <a:t>Подзаголовок слайда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11.06.2019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11.06.2019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альбом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11.06.2019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смешан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11.06.2019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11.06.2019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lang="ru-RU"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11.06.2019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lang="ru-RU"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ru-RU"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ru-RU"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 lang="ru-RU">
          <a:solidFill>
            <a:schemeClr val="tx2"/>
          </a:solidFill>
        </a:defRPr>
      </a:lvl2pPr>
      <a:lvl3pPr eaLnBrk="1" latinLnBrk="0" hangingPunct="1">
        <a:defRPr kumimoji="0" lang="ru-RU">
          <a:solidFill>
            <a:schemeClr val="tx2"/>
          </a:solidFill>
        </a:defRPr>
      </a:lvl3pPr>
      <a:lvl4pPr eaLnBrk="1" latinLnBrk="0" hangingPunct="1">
        <a:defRPr kumimoji="0" lang="ru-RU">
          <a:solidFill>
            <a:schemeClr val="tx2"/>
          </a:solidFill>
        </a:defRPr>
      </a:lvl4pPr>
      <a:lvl5pPr eaLnBrk="1" latinLnBrk="0" hangingPunct="1">
        <a:defRPr kumimoji="0" lang="ru-RU">
          <a:solidFill>
            <a:schemeClr val="tx2"/>
          </a:solidFill>
        </a:defRPr>
      </a:lvl5pPr>
      <a:lvl6pPr eaLnBrk="1" latinLnBrk="0" hangingPunct="1">
        <a:defRPr kumimoji="0" lang="ru-RU">
          <a:solidFill>
            <a:schemeClr val="tx2"/>
          </a:solidFill>
        </a:defRPr>
      </a:lvl6pPr>
      <a:lvl7pPr eaLnBrk="1" latinLnBrk="0" hangingPunct="1">
        <a:defRPr kumimoji="0" lang="ru-RU">
          <a:solidFill>
            <a:schemeClr val="tx2"/>
          </a:solidFill>
        </a:defRPr>
      </a:lvl7pPr>
      <a:lvl8pPr eaLnBrk="1" latinLnBrk="0" hangingPunct="1">
        <a:defRPr kumimoji="0" lang="ru-RU">
          <a:solidFill>
            <a:schemeClr val="tx2"/>
          </a:solidFill>
        </a:defRPr>
      </a:lvl8pPr>
      <a:lvl9pPr eaLnBrk="1" latinLnBrk="0" hangingPunct="1">
        <a:defRPr kumimoji="0" lang="ru-RU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ru-RU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ru-RU"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ru-RU"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ru-RU"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30C84A2-23CF-44F5-B813-5187ED5C7D1C}" type="datetimeFigureOut">
              <a:rPr kumimoji="0" lang="ru-RU" sz="1200" smtClean="0">
                <a:solidFill>
                  <a:schemeClr val="tx2"/>
                </a:solidFill>
              </a:rPr>
              <a:pPr/>
              <a:t>11.06.2019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429683" cy="2928958"/>
          </a:xfrm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sz="8000" spc="50" smtClean="0">
                <a:ln w="11430">
                  <a:solidFill>
                    <a:srgbClr val="00B0F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"Слова, </a:t>
            </a:r>
            <a:r>
              <a:rPr sz="8000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sz="8000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sz="8000" spc="50" smtClean="0">
                <a:ln w="11430">
                  <a:solidFill>
                    <a:srgbClr val="00B0F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ставшие песней"</a:t>
            </a:r>
            <a:endParaRPr lang="ru-RU" sz="8000" spc="50" dirty="0">
              <a:ln w="11430">
                <a:solidFill>
                  <a:srgbClr val="00B0F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643306" y="3786190"/>
            <a:ext cx="5072098" cy="2143140"/>
          </a:xfrm>
        </p:spPr>
        <p:txBody>
          <a:bodyPr/>
          <a:lstStyle/>
          <a:p>
            <a:pPr algn="ctr"/>
            <a:endParaRPr b="1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sz="240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ВЫПОЛНИЛА:  </a:t>
            </a:r>
          </a:p>
          <a:p>
            <a:pPr algn="ctr"/>
            <a:r>
              <a:rPr sz="2400" smtClean="0">
                <a:latin typeface="Times New Roman" pitchFamily="18" charset="0"/>
                <a:cs typeface="Times New Roman" pitchFamily="18" charset="0"/>
              </a:rPr>
              <a:t>Хашаева З.М., зав ШБИЦ</a:t>
            </a:r>
          </a:p>
          <a:p>
            <a:pPr algn="ctr"/>
            <a:r>
              <a:rPr sz="2400" smtClean="0">
                <a:latin typeface="Times New Roman" pitchFamily="18" charset="0"/>
                <a:cs typeface="Times New Roman" pitchFamily="18" charset="0"/>
              </a:rPr>
              <a:t>МБОУ "Наурская СОШ №1"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0"/>
          </p:nvPr>
        </p:nvSpPr>
        <p:spPr>
          <a:xfrm>
            <a:off x="857224" y="785794"/>
            <a:ext cx="2643206" cy="3943352"/>
          </a:xfrm>
        </p:spPr>
      </p:sp>
      <p:pic>
        <p:nvPicPr>
          <p:cNvPr id="2050" name="Picture 2" descr="C:\Users\Aslan\Desktop\для зары фоткиии\муса\20170809_214509.jpg"/>
          <p:cNvPicPr>
            <a:picLocks noChangeAspect="1" noChangeArrowheads="1"/>
          </p:cNvPicPr>
          <p:nvPr/>
        </p:nvPicPr>
        <p:blipFill>
          <a:blip r:embed="rId2" cstate="print"/>
          <a:srcRect b="16666"/>
          <a:stretch>
            <a:fillRect/>
          </a:stretch>
        </p:blipFill>
        <p:spPr bwMode="auto">
          <a:xfrm>
            <a:off x="857224" y="857232"/>
            <a:ext cx="3086113" cy="457203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572000" y="1099843"/>
            <a:ext cx="3495675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F07F09"/>
              </a:buClr>
              <a:buSzPct val="80000"/>
            </a:pPr>
            <a:r>
              <a:rPr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Недавно Союзом писателей ЧР выпущена книга для детей </a:t>
            </a:r>
            <a:r>
              <a:rPr sz="24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sz="2400" b="1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Медвежья семья"</a:t>
            </a:r>
            <a:r>
              <a:rPr sz="24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куда вошли две сказки для детей.</a:t>
            </a:r>
          </a:p>
          <a:p>
            <a:pPr lvl="0">
              <a:spcBef>
                <a:spcPct val="20000"/>
              </a:spcBef>
              <a:buClr>
                <a:srgbClr val="F07F09"/>
              </a:buClr>
              <a:buSzPct val="80000"/>
            </a:pPr>
            <a:endParaRPr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http://filarma.ru/wp-content/uploads/2014/09/5DM30068-Edit.jpg"/>
          <p:cNvPicPr>
            <a:picLocks noGrp="1"/>
          </p:cNvPicPr>
          <p:nvPr>
            <p:ph type="pic" sz="quarter" idx="10"/>
          </p:nvPr>
        </p:nvPicPr>
        <p:blipFill>
          <a:blip r:embed="rId2" cstate="print"/>
          <a:srcRect t="5556" b="5556"/>
          <a:stretch>
            <a:fillRect/>
          </a:stretch>
        </p:blipFill>
        <p:spPr bwMode="auto">
          <a:xfrm>
            <a:off x="571472" y="1214422"/>
            <a:ext cx="2743200" cy="464347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428992" y="571479"/>
            <a:ext cx="5072098" cy="2628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F07F09"/>
              </a:buClr>
              <a:buSzPct val="80000"/>
            </a:pPr>
            <a:r>
              <a:rPr sz="2000" smtClean="0"/>
              <a:t>На стихи М.М.Сейлмуханова создано много песен. Некоторые из них стали известны благодаря народному артисту Чеченской Республики </a:t>
            </a:r>
            <a:r>
              <a:rPr sz="2000" b="1" smtClean="0">
                <a:solidFill>
                  <a:srgbClr val="FF0000"/>
                </a:solidFill>
              </a:rPr>
              <a:t>Ризавди Исмаилову.</a:t>
            </a:r>
          </a:p>
          <a:p>
            <a:pPr lvl="0">
              <a:spcBef>
                <a:spcPct val="20000"/>
              </a:spcBef>
              <a:buClr>
                <a:srgbClr val="F07F09"/>
              </a:buClr>
              <a:buSzPct val="80000"/>
            </a:pPr>
            <a:endParaRPr b="1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  <a:buClr>
                <a:srgbClr val="F07F09"/>
              </a:buClr>
              <a:buSzPct val="80000"/>
            </a:pPr>
            <a:r>
              <a:rPr b="1" smtClean="0">
                <a:solidFill>
                  <a:prstClr val="black"/>
                </a:solidFill>
              </a:rPr>
              <a:t>Среди них наиболее известны:</a:t>
            </a:r>
          </a:p>
          <a:p>
            <a:pPr lvl="0">
              <a:spcBef>
                <a:spcPct val="20000"/>
              </a:spcBef>
              <a:buClr>
                <a:srgbClr val="F07F09"/>
              </a:buClr>
              <a:buSzPct val="80000"/>
            </a:pPr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43306" y="3214686"/>
            <a:ext cx="464347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F07F09"/>
              </a:buClr>
              <a:buSzPct val="80000"/>
              <a:buFont typeface="Wingdings" pitchFamily="2" charset="2"/>
              <a:buChar char="Ø"/>
            </a:pPr>
            <a:r>
              <a:rPr sz="2000" smtClean="0"/>
              <a:t>"Безаман дитташ"</a:t>
            </a:r>
          </a:p>
          <a:p>
            <a:pPr lvl="0">
              <a:spcBef>
                <a:spcPct val="20000"/>
              </a:spcBef>
              <a:buClr>
                <a:srgbClr val="F07F09"/>
              </a:buClr>
              <a:buSzPct val="80000"/>
              <a:buFont typeface="Wingdings" pitchFamily="2" charset="2"/>
              <a:buChar char="Ø"/>
            </a:pPr>
            <a:r>
              <a:rPr sz="2000" smtClean="0"/>
              <a:t> "Ненан куьг"</a:t>
            </a:r>
          </a:p>
          <a:p>
            <a:pPr lvl="0">
              <a:spcBef>
                <a:spcPct val="20000"/>
              </a:spcBef>
              <a:buClr>
                <a:srgbClr val="F07F09"/>
              </a:buClr>
              <a:buSzPct val="80000"/>
              <a:buFont typeface="Wingdings" pitchFamily="2" charset="2"/>
              <a:buChar char="Ø"/>
            </a:pPr>
            <a:r>
              <a:rPr sz="2000" smtClean="0"/>
              <a:t>"Ма гайта г1иллакхах воьхна"</a:t>
            </a:r>
          </a:p>
          <a:p>
            <a:pPr lvl="0">
              <a:spcBef>
                <a:spcPct val="20000"/>
              </a:spcBef>
              <a:buClr>
                <a:srgbClr val="F07F09"/>
              </a:buClr>
              <a:buSzPct val="80000"/>
              <a:buFont typeface="Wingdings" pitchFamily="2" charset="2"/>
              <a:buChar char="Ø"/>
            </a:pPr>
            <a:r>
              <a:rPr sz="2000" smtClean="0"/>
              <a:t>"Б1аьстенан белхаш"</a:t>
            </a:r>
          </a:p>
          <a:p>
            <a:pPr lvl="0">
              <a:spcBef>
                <a:spcPct val="20000"/>
              </a:spcBef>
              <a:buClr>
                <a:srgbClr val="F07F09"/>
              </a:buClr>
              <a:buSzPct val="80000"/>
              <a:buFont typeface="Wingdings" pitchFamily="2" charset="2"/>
              <a:buChar char="Ø"/>
            </a:pPr>
            <a:r>
              <a:rPr sz="2000" smtClean="0"/>
              <a:t>"Дахар хьестош дека иллеш"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457200" y="4643446"/>
            <a:ext cx="3543296" cy="1857388"/>
          </a:xfrm>
        </p:spPr>
        <p:txBody>
          <a:bodyPr>
            <a:normAutofit/>
          </a:bodyPr>
          <a:lstStyle/>
          <a:p>
            <a:r>
              <a:rPr sz="200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Самой популярной из них в нашей республике является ‑ </a:t>
            </a:r>
            <a:r>
              <a:rPr sz="2000" b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«Безаман дитташ».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Aslan\Desktop\Для Хашаевой Зары\EqmNJxpdkx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642918"/>
            <a:ext cx="3500461" cy="39290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00562" y="428604"/>
            <a:ext cx="4286280" cy="6267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sz="1400" smtClean="0"/>
              <a:t>1аламе б1аьрг тухуш со новкъа волу,</a:t>
            </a:r>
            <a:br>
              <a:rPr sz="1400" smtClean="0"/>
            </a:br>
            <a:r>
              <a:rPr sz="1400" smtClean="0"/>
              <a:t>Лоьху ас бацалахь лар яйна тача,</a:t>
            </a:r>
            <a:br>
              <a:rPr sz="1400" smtClean="0"/>
            </a:br>
            <a:r>
              <a:rPr sz="1400" smtClean="0"/>
              <a:t>Дог а деттало са карзах долий.</a:t>
            </a:r>
            <a:br>
              <a:rPr sz="1400" smtClean="0"/>
            </a:br>
            <a:r>
              <a:rPr sz="1400" smtClean="0"/>
              <a:t>Безаман дитташ т1е сихвеш со кхачо.</a:t>
            </a:r>
            <a:br>
              <a:rPr sz="1400" smtClean="0"/>
            </a:br>
            <a:r>
              <a:rPr sz="1400" smtClean="0"/>
              <a:t/>
            </a:r>
            <a:br>
              <a:rPr sz="1400" smtClean="0"/>
            </a:br>
            <a:r>
              <a:rPr sz="1400" smtClean="0"/>
              <a:t>Геннара суна го уьш мохо лестош,</a:t>
            </a:r>
            <a:br>
              <a:rPr sz="1400" smtClean="0"/>
            </a:br>
            <a:r>
              <a:rPr sz="1400" smtClean="0"/>
              <a:t>Замано нилх дина тишделла генаш,</a:t>
            </a:r>
            <a:br>
              <a:rPr sz="1400" smtClean="0"/>
            </a:br>
            <a:r>
              <a:rPr sz="1400" smtClean="0"/>
              <a:t>Мерзачу ойлано уьш доггах хьоьстуш,</a:t>
            </a:r>
            <a:br>
              <a:rPr sz="1400" smtClean="0"/>
            </a:br>
            <a:r>
              <a:rPr sz="1400" smtClean="0"/>
              <a:t>Лехьош 1индаг1ехь левзина хенаш,</a:t>
            </a:r>
            <a:br>
              <a:rPr sz="1400" smtClean="0"/>
            </a:br>
            <a:r>
              <a:rPr sz="1400" smtClean="0"/>
              <a:t>Уьш леца г1ерта со цхьа жимма ловза,</a:t>
            </a:r>
            <a:br>
              <a:rPr sz="1400" smtClean="0"/>
            </a:br>
            <a:r>
              <a:rPr sz="1400" smtClean="0"/>
              <a:t>Ву моьтта со х1инца жималлин хьаша.</a:t>
            </a:r>
            <a:br>
              <a:rPr sz="1400" smtClean="0"/>
            </a:br>
            <a:r>
              <a:rPr sz="1400" smtClean="0"/>
              <a:t/>
            </a:r>
            <a:br>
              <a:rPr sz="1400" smtClean="0"/>
            </a:br>
            <a:r>
              <a:rPr sz="1400" smtClean="0"/>
              <a:t>Дас доьг1на, кхиийна безаман дитташ,</a:t>
            </a:r>
            <a:br>
              <a:rPr sz="1400" smtClean="0"/>
            </a:br>
            <a:r>
              <a:rPr sz="1400" smtClean="0"/>
              <a:t>Лаьтта уьш тийналлехь дог 1овжош г1ийла,</a:t>
            </a:r>
            <a:br>
              <a:rPr sz="1400" smtClean="0"/>
            </a:br>
            <a:r>
              <a:rPr sz="1400" smtClean="0"/>
              <a:t>Цаьрца хьоьгуш 1индаг1ий марзо схьайетташ,</a:t>
            </a:r>
            <a:br>
              <a:rPr sz="1400" smtClean="0"/>
            </a:br>
            <a:r>
              <a:rPr sz="1400" smtClean="0"/>
              <a:t>Шун бонехь ойланца да лаьтти хийла.</a:t>
            </a:r>
            <a:br>
              <a:rPr sz="1400" smtClean="0"/>
            </a:br>
            <a:r>
              <a:rPr sz="1400" smtClean="0"/>
              <a:t/>
            </a:r>
            <a:br>
              <a:rPr sz="1400" smtClean="0"/>
            </a:br>
            <a:r>
              <a:rPr sz="1400" smtClean="0"/>
              <a:t>Шийлачу гуьйрено шен мохехь хьийзош,</a:t>
            </a:r>
            <a:br>
              <a:rPr sz="1400" smtClean="0"/>
            </a:br>
            <a:r>
              <a:rPr sz="1400" smtClean="0"/>
              <a:t>Кхоьхьу д1а дукха гена мажделла г1аш,</a:t>
            </a:r>
            <a:br>
              <a:rPr sz="1400" smtClean="0"/>
            </a:br>
            <a:r>
              <a:rPr sz="1400" smtClean="0"/>
              <a:t>Уьш леца г1ерта со цхьа жимма ловза,</a:t>
            </a:r>
            <a:br>
              <a:rPr sz="1400" smtClean="0"/>
            </a:br>
            <a:r>
              <a:rPr sz="1400" smtClean="0"/>
              <a:t>Ву моьтта со х1инца жималлин хьаша.</a:t>
            </a:r>
            <a:br>
              <a:rPr sz="1400" smtClean="0"/>
            </a:br>
            <a:r>
              <a:rPr sz="1400" smtClean="0"/>
              <a:t/>
            </a:r>
            <a:br>
              <a:rPr sz="1400" smtClean="0"/>
            </a:br>
            <a:r>
              <a:rPr sz="1400" smtClean="0"/>
              <a:t>Д1а яхна бералла со вуьтуш генахь,</a:t>
            </a:r>
            <a:br>
              <a:rPr sz="1400" smtClean="0"/>
            </a:br>
            <a:r>
              <a:rPr sz="1400" smtClean="0"/>
              <a:t>Ницкъ бацкха и шераш юхнехьа литта,</a:t>
            </a:r>
            <a:br>
              <a:rPr sz="1400" smtClean="0"/>
            </a:br>
            <a:r>
              <a:rPr sz="1400" smtClean="0"/>
              <a:t>Го суна вижанчохь мерзачу г1енахь,</a:t>
            </a:r>
            <a:br>
              <a:rPr sz="1400" smtClean="0"/>
            </a:br>
            <a:r>
              <a:rPr sz="1400" smtClean="0"/>
              <a:t>Дас доьг1на, кхиийна безаман дитташ.</a:t>
            </a:r>
            <a:endParaRPr lang="ru-RU" sz="1400" dirty="0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waterfall_j0262353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8823" r="28823"/>
          <a:stretch>
            <a:fillRect/>
          </a:stretch>
        </p:blipFill>
        <p:spPr>
          <a:xfrm>
            <a:off x="428596" y="857232"/>
            <a:ext cx="3429024" cy="5429288"/>
          </a:xfrm>
          <a:prstGeom prst="roundRect">
            <a:avLst/>
          </a:prstGeom>
          <a:noFill/>
          <a:ln w="25400" cap="rnd" cmpd="sng" algn="ctr">
            <a:noFill/>
            <a:prstDash val="solid"/>
          </a:ln>
          <a:effectLst>
            <a:outerShdw blurRad="63500" dist="38100" dir="5400000">
              <a:srgbClr val="000000">
                <a:alpha val="43137"/>
              </a:srgbClr>
            </a:outerShdw>
          </a:effectLst>
        </p:spPr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4143372" y="214290"/>
            <a:ext cx="4786346" cy="6357982"/>
          </a:xfrm>
        </p:spPr>
        <p:txBody>
          <a:bodyPr/>
          <a:lstStyle/>
          <a:p>
            <a:pPr fontAlgn="base"/>
            <a:endParaRPr lang="ru-RU" dirty="0"/>
          </a:p>
        </p:txBody>
      </p:sp>
      <p:pic>
        <p:nvPicPr>
          <p:cNvPr id="1026" name="Picture 2" descr="C:\Users\Aslan\Desktop\Для Хашаевой Зары\Указ Р копия.jpg"/>
          <p:cNvPicPr>
            <a:picLocks noChangeAspect="1" noChangeArrowheads="1"/>
          </p:cNvPicPr>
          <p:nvPr/>
        </p:nvPicPr>
        <p:blipFill>
          <a:blip r:embed="rId3" cstate="print"/>
          <a:srcRect t="5814" b="13953"/>
          <a:stretch>
            <a:fillRect/>
          </a:stretch>
        </p:blipFill>
        <p:spPr bwMode="auto">
          <a:xfrm>
            <a:off x="4500562" y="428604"/>
            <a:ext cx="4357718" cy="607223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30"/>
          </p:nvPr>
        </p:nvSpPr>
        <p:spPr/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slan\Desktop\Для Хашаевой Зары\Муса Сейлмуханов банер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8715436" cy="63215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aterfall_j0262353.png"/>
          <p:cNvPicPr>
            <a:picLocks noGrp="1" noChangeAspect="1"/>
          </p:cNvPicPr>
          <p:nvPr>
            <p:ph type="pic" sz="quarter" idx="30"/>
          </p:nvPr>
        </p:nvPicPr>
        <p:blipFill>
          <a:blip r:embed="rId3"/>
          <a:stretch>
            <a:fillRect/>
          </a:stretch>
        </p:blipFill>
        <p:spPr>
          <a:xfrm>
            <a:off x="428596" y="500042"/>
            <a:ext cx="3085866" cy="2928958"/>
          </a:xfrm>
          <a:prstGeom prst="roundRect">
            <a:avLst/>
          </a:prstGeom>
          <a:noFill/>
          <a:ln w="25400" cap="rnd" cmpd="sng" algn="ctr">
            <a:noFill/>
            <a:prstDash val="solid"/>
          </a:ln>
          <a:effectLst>
            <a:outerShdw blurRad="63500" dist="38100" dir="5400000">
              <a:srgbClr val="000000">
                <a:alpha val="43137"/>
              </a:srgbClr>
            </a:outerShdw>
          </a:effectLst>
        </p:spPr>
      </p:pic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428596" y="3857628"/>
            <a:ext cx="8229600" cy="2305056"/>
          </a:xfrm>
        </p:spPr>
        <p:txBody>
          <a:bodyPr>
            <a:noAutofit/>
          </a:bodyPr>
          <a:lstStyle/>
          <a:p>
            <a:pPr algn="ctr"/>
            <a:r>
              <a:rPr sz="2400" smtClean="0">
                <a:latin typeface="Times New Roman" pitchFamily="18" charset="0"/>
                <a:cs typeface="Times New Roman" pitchFamily="18" charset="0"/>
              </a:rPr>
              <a:t>Республики Р.А.Кадыров, присвоил Мусе Сейлмуханову почётное звание</a:t>
            </a:r>
          </a:p>
          <a:p>
            <a:pPr algn="ctr"/>
            <a:r>
              <a:rPr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"Народный писатель ЧР".</a:t>
            </a:r>
          </a:p>
          <a:p>
            <a:pPr algn="ctr"/>
            <a:r>
              <a:rPr sz="2400" smtClean="0">
                <a:latin typeface="Times New Roman" pitchFamily="18" charset="0"/>
                <a:cs typeface="Times New Roman" pitchFamily="18" charset="0"/>
              </a:rPr>
              <a:t>10 Апреля 2015г. Президент Чеченской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waterfall_j026235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642918"/>
            <a:ext cx="4274696" cy="2928958"/>
          </a:xfrm>
          <a:prstGeom prst="round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642910" y="4357694"/>
            <a:ext cx="7786742" cy="1928826"/>
          </a:xfrm>
        </p:spPr>
        <p:txBody>
          <a:bodyPr>
            <a:normAutofit/>
          </a:bodyPr>
          <a:lstStyle/>
          <a:p>
            <a:r>
              <a:rPr sz="2400" smtClean="0">
                <a:latin typeface="Times New Roman" pitchFamily="18" charset="0"/>
                <a:cs typeface="Times New Roman" pitchFamily="18" charset="0"/>
              </a:rPr>
              <a:t>Помимо писательского таланта, Муса Магомедович обладает даром замечательного рассказчика .</a:t>
            </a:r>
            <a:endParaRPr sz="240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571480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sz="3600" b="1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Встреча с детьми</a:t>
            </a:r>
            <a:endParaRPr sz="3600" dirty="0"/>
          </a:p>
        </p:txBody>
      </p:sp>
      <p:pic>
        <p:nvPicPr>
          <p:cNvPr id="9" name="Picture 3" descr="20180409_155141"/>
          <p:cNvPicPr>
            <a:picLocks noGrp="1" noChangeAspect="1" noChangeArrowheads="1"/>
          </p:cNvPicPr>
          <p:nvPr>
            <p:ph type="pic" sz="quarter" idx="30"/>
          </p:nvPr>
        </p:nvPicPr>
        <p:blipFill>
          <a:blip r:embed="rId2" cstate="print"/>
          <a:srcRect t="20362" b="20362"/>
          <a:stretch>
            <a:fillRect/>
          </a:stretch>
        </p:blipFill>
        <p:spPr bwMode="auto">
          <a:xfrm>
            <a:off x="714348" y="1571612"/>
            <a:ext cx="7586688" cy="2528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457200" y="428604"/>
            <a:ext cx="8229600" cy="58959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100" name="Picture 4" descr="https://i.mycdn.me/image?id=867638224654&amp;t=0&amp;plc=WEB&amp;tkn=*XT65a1aBYgQ-i5HWYZMM-ChdFf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4195646" cy="2786082"/>
          </a:xfrm>
          <a:prstGeom prst="rect">
            <a:avLst/>
          </a:prstGeom>
          <a:noFill/>
        </p:spPr>
      </p:pic>
      <p:pic>
        <p:nvPicPr>
          <p:cNvPr id="4104" name="Picture 8" descr="http://rdbchr.ru/images/news/2017/20170731_1131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28604"/>
            <a:ext cx="4021758" cy="2714644"/>
          </a:xfrm>
          <a:prstGeom prst="rect">
            <a:avLst/>
          </a:prstGeom>
          <a:noFill/>
        </p:spPr>
      </p:pic>
      <p:pic>
        <p:nvPicPr>
          <p:cNvPr id="4106" name="Picture 10" descr="http://biblioteka-chr.ru/images/novosti_2018/110%202.JPG"/>
          <p:cNvPicPr>
            <a:picLocks noChangeAspect="1" noChangeArrowheads="1"/>
          </p:cNvPicPr>
          <p:nvPr/>
        </p:nvPicPr>
        <p:blipFill>
          <a:blip r:embed="rId4"/>
          <a:srcRect r="9723"/>
          <a:stretch>
            <a:fillRect/>
          </a:stretch>
        </p:blipFill>
        <p:spPr bwMode="auto">
          <a:xfrm>
            <a:off x="428596" y="3612233"/>
            <a:ext cx="3643338" cy="275045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143372" y="3286124"/>
            <a:ext cx="45720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Tx/>
              <a:buChar char="-"/>
            </a:pPr>
            <a:r>
              <a:rPr sz="2000" smtClean="0">
                <a:latin typeface="Times New Roman" pitchFamily="18" charset="0"/>
                <a:cs typeface="Times New Roman" pitchFamily="18" charset="0"/>
              </a:rPr>
              <a:t>Муса – кладезь талантов и, наверное, он один из самых скромных людей, что мне довелось знать в этой жизни. Он умеет, как никто другой отражать разные темы в своих произведениях, с легкостью напишет журналистский материал на злободневную тему, и с той же легкостью передаст лучшие из чувств с помощью стихотворных строк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.                          </a:t>
            </a:r>
            <a:r>
              <a:rPr b="1" smtClean="0">
                <a:latin typeface="Times New Roman" pitchFamily="18" charset="0"/>
                <a:cs typeface="Times New Roman" pitchFamily="18" charset="0"/>
              </a:rPr>
              <a:t>Ваха Гарсаев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1214414" y="2214554"/>
            <a:ext cx="6858048" cy="1214446"/>
          </a:xfrm>
        </p:spPr>
        <p:txBody>
          <a:bodyPr>
            <a:normAutofit/>
          </a:bodyPr>
          <a:lstStyle/>
          <a:p>
            <a:pPr algn="ctr"/>
            <a:r>
              <a:rPr sz="44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298485" cy="714380"/>
          </a:xfrm>
          <a:ln>
            <a:solidFill>
              <a:srgbClr val="00B0F0"/>
            </a:solidFill>
          </a:ln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sz="4400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Муса Магомедович, Сейлмуханов</a:t>
            </a:r>
            <a:endParaRPr lang="ru-RU" sz="4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j0313970.jpg"/>
          <p:cNvPicPr>
            <a:picLocks noChangeAspect="1"/>
          </p:cNvPicPr>
          <p:nvPr/>
        </p:nvPicPr>
        <p:blipFill>
          <a:blip r:embed="rId2" cstate="print"/>
          <a:srcRect t="6132" b="6132"/>
          <a:stretch>
            <a:fillRect/>
          </a:stretch>
        </p:blipFill>
        <p:spPr>
          <a:xfrm>
            <a:off x="2571736" y="1599412"/>
            <a:ext cx="4214842" cy="4544232"/>
          </a:xfrm>
          <a:prstGeom prst="rect">
            <a:avLst/>
          </a:prstGeom>
          <a:ln>
            <a:solidFill>
              <a:srgbClr val="7030A0"/>
            </a:solidFill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7955614" cy="3786214"/>
          </a:xfrm>
        </p:spPr>
        <p:txBody>
          <a:bodyPr>
            <a:normAutofit/>
          </a:bodyPr>
          <a:lstStyle/>
          <a:p>
            <a:pPr algn="l"/>
            <a:r>
              <a:rPr sz="2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sz="2000" b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Знакомство учащихся с твочеством М.М.Сейлмуханова</a:t>
            </a:r>
            <a:br>
              <a:rPr sz="2000" b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2000" b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sz="2000" b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2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sz="2000" b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sz="2000" b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Воспитание любви к родномуязыку и литературе;  содействие творческому общению автора  литературных  произведений и читателей; воспитывать любовь к родному краю; воспитание  потребности в чтении, развитие дружественных связей между поколениями.</a:t>
            </a:r>
            <a:br>
              <a:rPr sz="2000" b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2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Форма проведения:</a:t>
            </a:r>
            <a:r>
              <a:rPr sz="2000" b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sz="2000" b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беседа.</a:t>
            </a:r>
            <a:br>
              <a:rPr sz="2000" b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2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Целевая аудитория: </a:t>
            </a:r>
            <a:r>
              <a:rPr sz="2000" b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10-12лет </a:t>
            </a:r>
            <a:r>
              <a:rPr sz="2000" b="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sz="2000" b="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2000" b="0" smtClean="0"/>
              <a:t/>
            </a:r>
            <a:br>
              <a:rPr sz="2000" b="0" smtClean="0"/>
            </a:br>
            <a:endParaRPr lang="ru-RU" sz="2000" dirty="0"/>
          </a:p>
        </p:txBody>
      </p:sp>
      <p:pic>
        <p:nvPicPr>
          <p:cNvPr id="5" name="Picture 3" descr="C:\Users\Aslan\Desktop\Для Хашаевой Зары\DSC_0036.jpg"/>
          <p:cNvPicPr>
            <a:picLocks noChangeAspect="1" noChangeArrowheads="1"/>
          </p:cNvPicPr>
          <p:nvPr/>
        </p:nvPicPr>
        <p:blipFill>
          <a:blip r:embed="rId2" cstate="print"/>
          <a:srcRect l="47656" t="28850" r="27344" b="31200"/>
          <a:stretch>
            <a:fillRect/>
          </a:stretch>
        </p:blipFill>
        <p:spPr bwMode="auto">
          <a:xfrm>
            <a:off x="5429256" y="3143248"/>
            <a:ext cx="3214710" cy="2969142"/>
          </a:xfrm>
          <a:prstGeom prst="round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www.grozny-inform.ru/LoadedImages/2016/11/07/IMG_0248_w1200_h800.jpg"/>
          <p:cNvPicPr>
            <a:picLocks noChangeAspect="1" noChangeArrowheads="1"/>
          </p:cNvPicPr>
          <p:nvPr/>
        </p:nvPicPr>
        <p:blipFill>
          <a:blip r:embed="rId2"/>
          <a:srcRect l="51764" t="23637" r="11361" b="28866"/>
          <a:stretch>
            <a:fillRect/>
          </a:stretch>
        </p:blipFill>
        <p:spPr bwMode="auto">
          <a:xfrm>
            <a:off x="4572000" y="1357298"/>
            <a:ext cx="3500462" cy="2551184"/>
          </a:xfrm>
          <a:prstGeom prst="roundRect">
            <a:avLst/>
          </a:prstGeom>
          <a:noFill/>
        </p:spPr>
      </p:pic>
      <p:pic>
        <p:nvPicPr>
          <p:cNvPr id="71685" name="Picture 5" descr="C:\Users\Aslan\Desktop\Для Хашаевой Зары\DSC_0117.JPG"/>
          <p:cNvPicPr>
            <a:picLocks noChangeAspect="1" noChangeArrowheads="1"/>
          </p:cNvPicPr>
          <p:nvPr/>
        </p:nvPicPr>
        <p:blipFill>
          <a:blip r:embed="rId3" cstate="print"/>
          <a:srcRect l="17187" t="29375" r="51563" b="9524"/>
          <a:stretch>
            <a:fillRect/>
          </a:stretch>
        </p:blipFill>
        <p:spPr bwMode="auto">
          <a:xfrm>
            <a:off x="500034" y="1643050"/>
            <a:ext cx="3357586" cy="4572032"/>
          </a:xfrm>
          <a:prstGeom prst="roundRect">
            <a:avLst/>
          </a:prstGeom>
          <a:noFill/>
        </p:spPr>
      </p:pic>
      <p:pic>
        <p:nvPicPr>
          <p:cNvPr id="71686" name="Picture 6" descr="C:\Users\Aslan\Desktop\Для Хашаевой Зары\DSC_0168.JPG"/>
          <p:cNvPicPr>
            <a:picLocks noChangeAspect="1" noChangeArrowheads="1"/>
          </p:cNvPicPr>
          <p:nvPr/>
        </p:nvPicPr>
        <p:blipFill>
          <a:blip r:embed="rId4" cstate="print"/>
          <a:srcRect l="11719" t="50000" r="57031" b="5875"/>
          <a:stretch>
            <a:fillRect/>
          </a:stretch>
        </p:blipFill>
        <p:spPr bwMode="auto">
          <a:xfrm>
            <a:off x="5316334" y="4000504"/>
            <a:ext cx="3541945" cy="2428892"/>
          </a:xfrm>
          <a:prstGeom prst="round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28596" y="500042"/>
            <a:ext cx="8098490" cy="785818"/>
          </a:xfrm>
        </p:spPr>
        <p:txBody>
          <a:bodyPr>
            <a:normAutofit fontScale="90000"/>
          </a:bodyPr>
          <a:lstStyle/>
          <a:p>
            <a:pPr algn="ctr"/>
            <a:r>
              <a:rPr smtClean="0">
                <a:solidFill>
                  <a:srgbClr val="CC3300"/>
                </a:solidFill>
              </a:rPr>
              <a:t/>
            </a:r>
            <a:br>
              <a:rPr smtClean="0">
                <a:solidFill>
                  <a:srgbClr val="CC3300"/>
                </a:solidFill>
              </a:rPr>
            </a:br>
            <a:r>
              <a:rPr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Поэт, писатель, журналист</a:t>
            </a: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3732" name="Picture 4" descr="http://www.interdag.ru/images/site/cache/33/49/33498f8df9d4548fc808c648aaea8a4f.jpg"/>
          <p:cNvPicPr>
            <a:picLocks noChangeAspect="1" noChangeArrowheads="1"/>
          </p:cNvPicPr>
          <p:nvPr/>
        </p:nvPicPr>
        <p:blipFill>
          <a:blip r:embed="rId2"/>
          <a:srcRect l="18285" t="5446" r="16497" b="6318"/>
          <a:stretch>
            <a:fillRect/>
          </a:stretch>
        </p:blipFill>
        <p:spPr bwMode="auto">
          <a:xfrm>
            <a:off x="4357686" y="500042"/>
            <a:ext cx="4286280" cy="3857652"/>
          </a:xfrm>
          <a:prstGeom prst="rect">
            <a:avLst/>
          </a:prstGeom>
          <a:noFill/>
        </p:spPr>
      </p:pic>
      <p:pic>
        <p:nvPicPr>
          <p:cNvPr id="73736" name="Picture 8" descr="http://ariadna-crimea.ru/wp-content/uploads/2017/01/3-%D0%9F%D1%80%D0%BE%D1%81%D0%BF%D0%B5%D0%BA%D1%82-%D0%9F%D1%83%D1%82%D0%B8%D0%BD%D0%B0-1024x683.jpg"/>
          <p:cNvPicPr>
            <a:picLocks noChangeAspect="1" noChangeArrowheads="1"/>
          </p:cNvPicPr>
          <p:nvPr/>
        </p:nvPicPr>
        <p:blipFill>
          <a:blip r:embed="rId3"/>
          <a:srcRect r="30578"/>
          <a:stretch>
            <a:fillRect/>
          </a:stretch>
        </p:blipFill>
        <p:spPr bwMode="auto">
          <a:xfrm>
            <a:off x="500034" y="500042"/>
            <a:ext cx="3866397" cy="3714775"/>
          </a:xfrm>
          <a:prstGeom prst="rect">
            <a:avLst/>
          </a:prstGeom>
          <a:noFill/>
        </p:spPr>
      </p:pic>
      <p:sp>
        <p:nvSpPr>
          <p:cNvPr id="73738" name="AutoShape 10" descr="http://muzican.ru/uploads/images/m/e/z/mezhiev_salah_vaj_ham_tsa_bah_bez_nazvanij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3740" name="Picture 12" descr="http://muzican.ru/uploads/images/m/e/z/mezhiev_salah_vaj_ham_tsa_bah_bez_nazvanija.jpg"/>
          <p:cNvPicPr>
            <a:picLocks noChangeAspect="1" noChangeArrowheads="1"/>
          </p:cNvPicPr>
          <p:nvPr/>
        </p:nvPicPr>
        <p:blipFill>
          <a:blip r:embed="rId4"/>
          <a:srcRect t="12121" b="12121"/>
          <a:stretch>
            <a:fillRect/>
          </a:stretch>
        </p:blipFill>
        <p:spPr bwMode="auto">
          <a:xfrm>
            <a:off x="500034" y="3857628"/>
            <a:ext cx="8215370" cy="250033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390471.jpg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5605" r="5605"/>
          <a:stretch>
            <a:fillRect/>
          </a:stretch>
        </p:blipFill>
        <p:spPr>
          <a:xfrm>
            <a:off x="500034" y="357166"/>
            <a:ext cx="4429156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admin\Desktop\IMG_8541.PN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4"/>
          <a:srcRect l="17022" t="4877" r="17022" b="4878"/>
          <a:stretch>
            <a:fillRect/>
          </a:stretch>
        </p:blipFill>
        <p:spPr bwMode="auto">
          <a:xfrm>
            <a:off x="5214942" y="428604"/>
            <a:ext cx="3500462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286380" y="3571875"/>
            <a:ext cx="335758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400" b="1" smtClean="0">
                <a:latin typeface="Times New Roman" pitchFamily="18" charset="0"/>
                <a:cs typeface="Times New Roman" pitchFamily="18" charset="0"/>
              </a:rPr>
              <a:t>Сейлмуханов М.М</a:t>
            </a:r>
          </a:p>
          <a:p>
            <a:r>
              <a:rPr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mtClean="0">
                <a:latin typeface="Times New Roman" pitchFamily="18" charset="0"/>
                <a:cs typeface="Times New Roman" pitchFamily="18" charset="0"/>
              </a:rPr>
              <a:t>родился 25 марта 1948г. Казахстанаской СССР, Павлодарской области, </a:t>
            </a:r>
            <a:r>
              <a:rPr sz="2000" b="1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2000" smtClean="0">
                <a:latin typeface="Times New Roman" pitchFamily="18" charset="0"/>
                <a:cs typeface="Times New Roman" pitchFamily="18" charset="0"/>
              </a:rPr>
              <a:t>в период депортации народов Чечено-Ингушетии. 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unflower_j0262344.png"/>
          <p:cNvPicPr>
            <a:picLocks noGrp="1" noChangeAspect="1"/>
          </p:cNvPicPr>
          <p:nvPr>
            <p:ph type="pic" sz="quarter" idx="30"/>
          </p:nvPr>
        </p:nvPicPr>
        <p:blipFill>
          <a:blip r:embed="rId3"/>
          <a:stretch>
            <a:fillRect/>
          </a:stretch>
        </p:blipFill>
        <p:spPr>
          <a:xfrm>
            <a:off x="571472" y="500042"/>
            <a:ext cx="8086724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>
            <a:spLocks noGrp="1"/>
          </p:cNvSpPr>
          <p:nvPr>
            <p:ph type="body" sz="quarter" idx="12"/>
          </p:nvPr>
        </p:nvSpPr>
        <p:spPr>
          <a:xfrm>
            <a:off x="428596" y="3643314"/>
            <a:ext cx="8229600" cy="2357454"/>
          </a:xfrm>
        </p:spPr>
        <p:txBody>
          <a:bodyPr>
            <a:noAutofit/>
          </a:bodyPr>
          <a:lstStyle>
            <a:extLst/>
          </a:lstStyle>
          <a:p>
            <a:r>
              <a:rPr sz="2400" smtClean="0">
                <a:latin typeface="Times New Roman" pitchFamily="18" charset="0"/>
                <a:cs typeface="Times New Roman" pitchFamily="18" charset="0"/>
              </a:rPr>
              <a:t>В 1957 году, по возвращении на родину чеченцев и ингушей, юный Муса вернулся вместе со своей семьей в родное село Элистанжи Веденского района.</a:t>
            </a:r>
          </a:p>
          <a:p>
            <a:r>
              <a:rPr sz="2400" smtClean="0">
                <a:latin typeface="Times New Roman" pitchFamily="18" charset="0"/>
                <a:cs typeface="Times New Roman" pitchFamily="18" charset="0"/>
              </a:rPr>
              <a:t>После окончания школы поступил в ЧГПИ, одновременно учился и преподавал в школе родного села.</a:t>
            </a:r>
          </a:p>
          <a:p>
            <a:pPr marL="0" indent="0">
              <a:lnSpc>
                <a:spcPct val="150000"/>
              </a:lnSpc>
            </a:pPr>
            <a:r>
              <a:rPr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tangle 3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>
            <a:fillRect/>
          </a:stretch>
        </p:blipFill>
        <p:spPr>
          <a:xfrm>
            <a:off x="500034" y="571480"/>
            <a:ext cx="3929090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W¥ل云玗İαЂÕØÚáÛ丫:Téxt Plàçèhòlðêr 表¥鷗字㌍_W 2"/>
          <p:cNvSpPr>
            <a:spLocks noGrp="1"/>
          </p:cNvSpPr>
          <p:nvPr>
            <p:ph type="body" sz="quarter" idx="11"/>
          </p:nvPr>
        </p:nvSpPr>
        <p:spPr>
          <a:xfrm>
            <a:off x="500034" y="3071810"/>
            <a:ext cx="8262966" cy="2786082"/>
          </a:xfrm>
        </p:spPr>
        <p:txBody>
          <a:bodyPr/>
          <a:lstStyle>
            <a:extLst/>
          </a:lstStyle>
          <a:p>
            <a:endParaRPr sz="220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sz="220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sz="220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sz="220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sz="2000" smtClean="0">
              <a:latin typeface="Times New Roman" pitchFamily="18" charset="0"/>
              <a:cs typeface="Times New Roman" pitchFamily="18" charset="0"/>
            </a:endParaRPr>
          </a:p>
          <a:p>
            <a:endParaRPr sz="2000" smtClean="0">
              <a:latin typeface="Times New Roman" pitchFamily="18" charset="0"/>
              <a:cs typeface="Times New Roman" pitchFamily="18" charset="0"/>
            </a:endParaRPr>
          </a:p>
          <a:p>
            <a:r>
              <a:rPr sz="2000" smtClean="0">
                <a:latin typeface="Times New Roman" pitchFamily="18" charset="0"/>
                <a:cs typeface="Times New Roman" pitchFamily="18" charset="0"/>
              </a:rPr>
              <a:t>Муса  Магомедович не ограничивался преподавательской деятельностью –– он работал и в сфере журналистики. В одно время в Веденской районной газете, а также в республиканских газетах «Васт», «Даймохк», «Голос Чеченской Республики», «Права человека» занимал должности фотокорреспондента и ответственного секретаря. В газете «Терская правда» долгие годы работал заместителем главного редактора.</a:t>
            </a:r>
          </a:p>
          <a:p>
            <a:r>
              <a:rPr sz="200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sz="2000" b="1" smtClean="0">
                <a:latin typeface="Times New Roman" pitchFamily="18" charset="0"/>
                <a:cs typeface="Times New Roman" pitchFamily="18" charset="0"/>
              </a:rPr>
              <a:t>1995г. </a:t>
            </a:r>
            <a:r>
              <a:rPr sz="2000" smtClean="0">
                <a:latin typeface="Times New Roman" pitchFamily="18" charset="0"/>
                <a:cs typeface="Times New Roman" pitchFamily="18" charset="0"/>
              </a:rPr>
              <a:t>является</a:t>
            </a:r>
            <a:r>
              <a:rPr sz="2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mtClean="0">
                <a:latin typeface="Times New Roman" pitchFamily="18" charset="0"/>
                <a:cs typeface="Times New Roman" pitchFamily="18" charset="0"/>
              </a:rPr>
              <a:t>членом</a:t>
            </a:r>
            <a:r>
              <a:rPr sz="2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mtClean="0">
                <a:latin typeface="Times New Roman" pitchFamily="18" charset="0"/>
                <a:cs typeface="Times New Roman" pitchFamily="18" charset="0"/>
              </a:rPr>
              <a:t>Союза журналистов Российской Федерации.</a:t>
            </a:r>
          </a:p>
          <a:p>
            <a:endParaRPr lang="ru-RU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admin\Desktop\IMG_8555.JPG"/>
          <p:cNvPicPr>
            <a:picLocks noChangeAspect="1" noChangeArrowheads="1"/>
          </p:cNvPicPr>
          <p:nvPr/>
        </p:nvPicPr>
        <p:blipFill>
          <a:blip r:embed="rId4"/>
          <a:srcRect l="3774" t="8823" r="7547" b="8824"/>
          <a:stretch>
            <a:fillRect/>
          </a:stretch>
        </p:blipFill>
        <p:spPr bwMode="auto">
          <a:xfrm>
            <a:off x="4786314" y="642918"/>
            <a:ext cx="3740290" cy="2228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>
          <a:xfrm>
            <a:off x="3200400" y="4143380"/>
            <a:ext cx="2743200" cy="1785950"/>
          </a:xfrm>
        </p:spPr>
        <p:txBody>
          <a:bodyPr/>
          <a:lstStyle/>
          <a:p>
            <a:r>
              <a:rPr b="1" smtClean="0">
                <a:latin typeface="Times New Roman" pitchFamily="18" charset="0"/>
                <a:cs typeface="Times New Roman" pitchFamily="18" charset="0"/>
              </a:rPr>
              <a:t>2007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 – вышел сборник стихов для детей </a:t>
            </a:r>
            <a:r>
              <a:rPr b="1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b="1" i="1" smtClean="0">
                <a:latin typeface="Times New Roman" pitchFamily="18" charset="0"/>
                <a:cs typeface="Times New Roman" pitchFamily="18" charset="0"/>
              </a:rPr>
              <a:t>Маленький друг</a:t>
            </a:r>
            <a:r>
              <a:rPr b="1" smtClean="0">
                <a:latin typeface="Times New Roman" pitchFamily="18" charset="0"/>
                <a:cs typeface="Times New Roman" pitchFamily="18" charset="0"/>
              </a:rPr>
              <a:t>»</a:t>
            </a:r>
            <a:endParaRPr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/>
          </p:nvPr>
        </p:nvSpPr>
        <p:spPr>
          <a:xfrm>
            <a:off x="6172200" y="4000504"/>
            <a:ext cx="2543204" cy="1785950"/>
          </a:xfrm>
        </p:spPr>
        <p:txBody>
          <a:bodyPr/>
          <a:lstStyle/>
          <a:p>
            <a:r>
              <a:rPr i="1" smtClean="0">
                <a:latin typeface="Times New Roman" pitchFamily="18" charset="0"/>
                <a:cs typeface="Times New Roman" pitchFamily="18" charset="0"/>
              </a:rPr>
              <a:t>2008 -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вышел третий сборник стихов </a:t>
            </a:r>
            <a:r>
              <a:rPr b="1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b="1" i="1" smtClean="0">
                <a:latin typeface="Times New Roman" pitchFamily="18" charset="0"/>
                <a:cs typeface="Times New Roman" pitchFamily="18" charset="0"/>
              </a:rPr>
              <a:t>Слова,  ставшие песней</a:t>
            </a:r>
            <a:r>
              <a:rPr i="1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endParaRPr lang="ru-RU" dirty="0"/>
          </a:p>
        </p:txBody>
      </p:sp>
      <p:pic>
        <p:nvPicPr>
          <p:cNvPr id="10" name="Picture 3" descr="C:\Users\Aslan\Desktop\для зары фоткиии\муса\20170809_214450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rcRect l="8056" t="13965" r="6493" b="15877"/>
          <a:stretch>
            <a:fillRect/>
          </a:stretch>
        </p:blipFill>
        <p:spPr bwMode="auto">
          <a:xfrm>
            <a:off x="688371" y="642919"/>
            <a:ext cx="2240555" cy="3286147"/>
          </a:xfrm>
          <a:prstGeom prst="rect">
            <a:avLst/>
          </a:prstGeom>
          <a:noFill/>
        </p:spPr>
      </p:pic>
      <p:pic>
        <p:nvPicPr>
          <p:cNvPr id="14" name="Picture 2" descr="C:\Users\Aslan\Desktop\для зары фоткиии\муса\20170809_214434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 cstate="print"/>
          <a:srcRect t="15549" b="12500"/>
          <a:stretch>
            <a:fillRect/>
          </a:stretch>
        </p:blipFill>
        <p:spPr bwMode="auto">
          <a:xfrm>
            <a:off x="3428992" y="571480"/>
            <a:ext cx="2400658" cy="3329933"/>
          </a:xfrm>
          <a:prstGeom prst="rect">
            <a:avLst/>
          </a:prstGeom>
          <a:noFill/>
        </p:spPr>
      </p:pic>
      <p:pic>
        <p:nvPicPr>
          <p:cNvPr id="16" name="Picture 4" descr="C:\Users\Aslan\Desktop\для зары фоткиии\муса\20170809_214457.jpg"/>
          <p:cNvPicPr>
            <a:picLocks noChangeAspect="1" noChangeArrowheads="1"/>
          </p:cNvPicPr>
          <p:nvPr/>
        </p:nvPicPr>
        <p:blipFill>
          <a:blip r:embed="rId4" cstate="print"/>
          <a:srcRect l="16667" t="22917" r="18518" b="23958"/>
          <a:stretch>
            <a:fillRect/>
          </a:stretch>
        </p:blipFill>
        <p:spPr bwMode="auto">
          <a:xfrm>
            <a:off x="6196864" y="571480"/>
            <a:ext cx="2304225" cy="3357586"/>
          </a:xfrm>
          <a:prstGeom prst="rect">
            <a:avLst/>
          </a:prstGeom>
          <a:noFill/>
        </p:spPr>
      </p:pic>
      <p:sp>
        <p:nvSpPr>
          <p:cNvPr id="17" name="Рисунок 14"/>
          <p:cNvSpPr>
            <a:spLocks noGrp="1"/>
          </p:cNvSpPr>
          <p:nvPr>
            <p:ph type="body" sz="quarter" idx="13"/>
          </p:nvPr>
        </p:nvSpPr>
        <p:spPr>
          <a:xfrm>
            <a:off x="428596" y="4000504"/>
            <a:ext cx="2543204" cy="2324096"/>
          </a:xfrm>
        </p:spPr>
        <p:txBody>
          <a:bodyPr/>
          <a:lstStyle/>
          <a:p>
            <a:r>
              <a:rPr b="1" smtClean="0">
                <a:latin typeface="Times New Roman" pitchFamily="18" charset="0"/>
                <a:cs typeface="Times New Roman" pitchFamily="18" charset="0"/>
              </a:rPr>
              <a:t>2006г.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Вышел его первый поэтический сборник на родном языке </a:t>
            </a:r>
          </a:p>
          <a:p>
            <a:r>
              <a:rPr b="1" i="1" smtClean="0">
                <a:latin typeface="Times New Roman" pitchFamily="18" charset="0"/>
                <a:cs typeface="Times New Roman" pitchFamily="18" charset="0"/>
              </a:rPr>
              <a:t>«Вслед, бегущему времени»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Классический фотоальбом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391</Words>
  <Application>Microsoft Office PowerPoint</Application>
  <PresentationFormat>Экран (4:3)</PresentationFormat>
  <Paragraphs>47</Paragraphs>
  <Slides>18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Классический фотоальбом</vt:lpstr>
      <vt:lpstr>Аспект</vt:lpstr>
      <vt:lpstr>"Слова,  ставшие песней"</vt:lpstr>
      <vt:lpstr>    Муса Магомедович, Сейлмуханов</vt:lpstr>
      <vt:lpstr>Цель: Знакомство учащихся с твочеством М.М.Сейлмуханова   Задачи: Воспитание любви к родномуязыку и литературе;  содействие творческому общению автора  литературных  произведений и читателей; воспитывать любовь к родному краю; воспитание  потребности в чтении, развитие дружественных связей между поколениями. Форма проведения: беседа. Целевая аудитория: 10-12лет   </vt:lpstr>
      <vt:lpstr> Поэт, писатель, журналист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2016-02-14T19:57:50Z</dcterms:created>
  <dcterms:modified xsi:type="dcterms:W3CDTF">2019-06-10T22:02:19Z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