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60" r:id="rId3"/>
    <p:sldId id="258" r:id="rId4"/>
    <p:sldId id="263" r:id="rId5"/>
    <p:sldId id="257" r:id="rId6"/>
    <p:sldId id="292" r:id="rId7"/>
    <p:sldId id="300" r:id="rId8"/>
    <p:sldId id="313" r:id="rId9"/>
    <p:sldId id="317" r:id="rId10"/>
    <p:sldId id="318" r:id="rId11"/>
    <p:sldId id="262" r:id="rId12"/>
    <p:sldId id="301" r:id="rId13"/>
    <p:sldId id="295" r:id="rId14"/>
    <p:sldId id="305" r:id="rId15"/>
    <p:sldId id="269" r:id="rId16"/>
    <p:sldId id="296" r:id="rId17"/>
    <p:sldId id="316" r:id="rId18"/>
    <p:sldId id="304" r:id="rId19"/>
    <p:sldId id="306" r:id="rId20"/>
    <p:sldId id="312" r:id="rId21"/>
    <p:sldId id="272" r:id="rId22"/>
    <p:sldId id="321" r:id="rId23"/>
    <p:sldId id="320" r:id="rId24"/>
    <p:sldId id="297" r:id="rId25"/>
    <p:sldId id="299" r:id="rId26"/>
    <p:sldId id="267" r:id="rId27"/>
    <p:sldId id="331" r:id="rId28"/>
    <p:sldId id="309" r:id="rId29"/>
    <p:sldId id="327" r:id="rId30"/>
    <p:sldId id="332" r:id="rId31"/>
    <p:sldId id="32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59" autoAdjust="0"/>
    <p:restoredTop sz="86375" autoAdjust="0"/>
  </p:normalViewPr>
  <p:slideViewPr>
    <p:cSldViewPr>
      <p:cViewPr varScale="1">
        <p:scale>
          <a:sx n="55" d="100"/>
          <a:sy n="55" d="100"/>
        </p:scale>
        <p:origin x="-2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772"/>
    </p:cViewPr>
  </p:sorterViewPr>
  <p:notesViewPr>
    <p:cSldViewPr>
      <p:cViewPr varScale="1">
        <p:scale>
          <a:sx n="40" d="100"/>
          <a:sy n="40" d="100"/>
        </p:scale>
        <p:origin x="1494" y="4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29132-1891-4474-A503-1B08DC0E1B74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62DE9-149E-4EAF-984A-AB184CD42E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606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5633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5791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36518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6053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428325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2498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6850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57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923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0763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455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984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889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1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0299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7520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00042"/>
            <a:ext cx="8640960" cy="9890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МБОУ «Наурская СОШ 	№1»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143116"/>
            <a:ext cx="7058052" cy="4286280"/>
          </a:xfrm>
        </p:spPr>
        <p:txBody>
          <a:bodyPr>
            <a:normAutofit/>
          </a:bodyPr>
          <a:lstStyle/>
          <a:p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«Школьная библиотека и её роль в образовательном процессе»</a:t>
            </a:r>
          </a:p>
          <a:p>
            <a:endParaRPr lang="ru-RU" sz="40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ст.Наурская, Чеченская Республика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charset="0"/>
              <a:buNone/>
              <a:defRPr/>
            </a:pPr>
            <a:endParaRPr lang="ru-RU" b="1" dirty="0" smtClean="0">
              <a:solidFill>
                <a:srgbClr val="C00000"/>
              </a:solidFill>
            </a:endParaRPr>
          </a:p>
          <a:p>
            <a:pPr algn="ctr">
              <a:buFont typeface="Arial" charset="0"/>
              <a:buNone/>
              <a:defRPr/>
            </a:pPr>
            <a:endParaRPr lang="ru-RU" b="1" dirty="0" smtClean="0">
              <a:solidFill>
                <a:srgbClr val="C00000"/>
              </a:solidFill>
            </a:endParaRPr>
          </a:p>
          <a:p>
            <a:pPr algn="ctr">
              <a:buFont typeface="Arial" charset="0"/>
              <a:buNone/>
              <a:defRPr/>
            </a:pPr>
            <a:endParaRPr lang="ru-RU" b="1" dirty="0" smtClean="0">
              <a:solidFill>
                <a:srgbClr val="C00000"/>
              </a:solidFill>
            </a:endParaRPr>
          </a:p>
          <a:p>
            <a:pPr algn="ctr">
              <a:buFont typeface="Arial" charset="0"/>
              <a:buNone/>
              <a:defRPr/>
            </a:pP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7" y="260648"/>
            <a:ext cx="3929090" cy="1310964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Справочно-библиографический аппарат: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429156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Каталоги – систематический (предметный), алфавитный;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Тематические картотеки;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Картотека учебников;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Банки данных, тематические подборки;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Библиотека получает познавательные журналы и газеты для всех категорий пользователей Библиотека получает познавательные журналы и газеты для всех категорий пользователей</a:t>
            </a:r>
          </a:p>
          <a:p>
            <a:endParaRPr lang="ru-RU" dirty="0"/>
          </a:p>
        </p:txBody>
      </p:sp>
      <p:pic>
        <p:nvPicPr>
          <p:cNvPr id="4" name="Picture 2" descr="C:\Users\Aslan\Desktop\IMG_20151017_155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0"/>
            <a:ext cx="3143240" cy="23574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9475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9" y="2285992"/>
            <a:ext cx="7429552" cy="3867168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Читальный зал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000" dirty="0" smtClean="0"/>
              <a:t>                                       </a:t>
            </a:r>
            <a:r>
              <a:rPr lang="ru-RU" sz="2400" dirty="0" smtClean="0"/>
              <a:t> Учебники</a:t>
            </a:r>
          </a:p>
          <a:p>
            <a:endParaRPr lang="ru-RU" dirty="0" smtClean="0"/>
          </a:p>
        </p:txBody>
      </p:sp>
      <p:pic>
        <p:nvPicPr>
          <p:cNvPr id="4" name="Picture 3" descr="C:\Users\Zara\Desktop\1445511393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1000108"/>
            <a:ext cx="3040166" cy="2286016"/>
          </a:xfrm>
          <a:prstGeom prst="rect">
            <a:avLst/>
          </a:prstGeom>
          <a:noFill/>
        </p:spPr>
      </p:pic>
      <p:pic>
        <p:nvPicPr>
          <p:cNvPr id="5" name="Picture 2" descr="C:\Users\Zara\Desktop\IMG_20151026_172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786190"/>
            <a:ext cx="2518172" cy="2896717"/>
          </a:xfrm>
          <a:prstGeom prst="rect">
            <a:avLst/>
          </a:prstGeom>
          <a:noFill/>
        </p:spPr>
      </p:pic>
      <p:pic>
        <p:nvPicPr>
          <p:cNvPr id="1026" name="Picture 2" descr="C:\Users\Aslan\Desktop\IMG_20151026_1743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214818"/>
            <a:ext cx="3071802" cy="23038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48" y="428604"/>
            <a:ext cx="514353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 живут книги?</a:t>
            </a:r>
          </a:p>
          <a:p>
            <a:pPr algn="ctr">
              <a:buNone/>
            </a:pP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Вопрос интересный.</a:t>
            </a:r>
          </a:p>
          <a:p>
            <a:pPr algn="ctr">
              <a:buNone/>
            </a:pP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Мир там, наверно, очень чудесный.</a:t>
            </a:r>
          </a:p>
          <a:p>
            <a:pPr algn="ctr">
              <a:buNone/>
            </a:pP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Знаю, что это не дом, не аптека,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Это ведь школьная библиотека!</a:t>
            </a:r>
          </a:p>
          <a:p>
            <a:endParaRPr lang="ru-RU" sz="1200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357166"/>
            <a:ext cx="228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Абонемент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56438"/>
            <a:ext cx="6589199" cy="680274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Основные формы работы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8279" y="909754"/>
            <a:ext cx="2521674" cy="115109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Индивидуальная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Групповая 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Массовая</a:t>
            </a:r>
            <a:r>
              <a:rPr lang="ru-RU" dirty="0" smtClean="0"/>
              <a:t> </a:t>
            </a:r>
          </a:p>
          <a:p>
            <a:endParaRPr lang="ru-RU" sz="1400" dirty="0"/>
          </a:p>
        </p:txBody>
      </p:sp>
      <p:pic>
        <p:nvPicPr>
          <p:cNvPr id="2050" name="Picture 2" descr="D:\Фото\ЛИЗА1\20140306_121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971" y="2780928"/>
            <a:ext cx="4383404" cy="3214313"/>
          </a:xfrm>
          <a:prstGeom prst="rect">
            <a:avLst/>
          </a:prstGeom>
          <a:noFill/>
        </p:spPr>
      </p:pic>
      <p:pic>
        <p:nvPicPr>
          <p:cNvPr id="8" name="Picture 4" descr="F:\мАДИНА\Photos\Фото339.jpg"/>
          <p:cNvPicPr>
            <a:picLocks noChangeAspect="1" noChangeArrowheads="1"/>
          </p:cNvPicPr>
          <p:nvPr/>
        </p:nvPicPr>
        <p:blipFill>
          <a:blip r:embed="rId3" cstate="print"/>
          <a:srcRect t="4590" r="12890" b="3125"/>
          <a:stretch>
            <a:fillRect/>
          </a:stretch>
        </p:blipFill>
        <p:spPr bwMode="auto">
          <a:xfrm>
            <a:off x="5215627" y="874286"/>
            <a:ext cx="2313145" cy="2857414"/>
          </a:xfrm>
          <a:prstGeom prst="rect">
            <a:avLst/>
          </a:prstGeom>
          <a:noFill/>
        </p:spPr>
      </p:pic>
      <p:pic>
        <p:nvPicPr>
          <p:cNvPr id="9" name="Picture 3" descr="F:\мАДИНА\Photos\Фото1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876985"/>
            <a:ext cx="2507461" cy="28575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5646" y="188640"/>
            <a:ext cx="7261196" cy="1280890"/>
          </a:xfrm>
        </p:spPr>
        <p:txBody>
          <a:bodyPr>
            <a:normAutofit fontScale="90000"/>
          </a:bodyPr>
          <a:lstStyle/>
          <a:p>
            <a:pPr algn="r"/>
            <a:r>
              <a:rPr lang="ru-RU" sz="2700" dirty="0" smtClean="0">
                <a:solidFill>
                  <a:srgbClr val="002060"/>
                </a:solidFill>
              </a:rPr>
              <a:t>Книга-учитель, книга – наставница, Книга – близкий товарищ и друг, Ум, как ручей, высыхает и старится, Если ты выпустишь книгу из рук. </a:t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651397"/>
            <a:ext cx="2404952" cy="320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357430"/>
            <a:ext cx="2574407" cy="343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033837"/>
            <a:ext cx="2868122" cy="3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57158" y="1428736"/>
            <a:ext cx="2857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читальном зале можно воспользоваться справочными изданиями по различной тематике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47846"/>
            <a:ext cx="6589199" cy="1552962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Библиотека востребована всеми участниками образовательного процесса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мАДИНА\Photos\Фото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4"/>
            <a:ext cx="3995934" cy="2996951"/>
          </a:xfrm>
          <a:prstGeom prst="rect">
            <a:avLst/>
          </a:prstGeom>
          <a:noFill/>
        </p:spPr>
      </p:pic>
      <p:pic>
        <p:nvPicPr>
          <p:cNvPr id="5" name="Picture 2" descr="D:\Фото\толерантность фото\20141119_091829_Richtone(HDR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5488" y="1700808"/>
            <a:ext cx="4480498" cy="27363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368412"/>
          </a:xfrm>
        </p:spPr>
        <p:txBody>
          <a:bodyPr>
            <a:normAutofit fontScale="90000"/>
          </a:bodyPr>
          <a:lstStyle/>
          <a:p>
            <a:pPr algn="r"/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Школьная библиотека использует разнообразные формы</a:t>
            </a:r>
            <a:b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работы с читателями: это и литературные игры, </a:t>
            </a:r>
            <a:b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путешествия по книгам, утренники, конкурсы рисунков,</a:t>
            </a:r>
            <a:b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викторины, творческие чтения, обзоры.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4" descr="F:\Фото004.jpg"/>
          <p:cNvPicPr>
            <a:picLocks noChangeAspect="1" noChangeArrowheads="1"/>
          </p:cNvPicPr>
          <p:nvPr/>
        </p:nvPicPr>
        <p:blipFill>
          <a:blip r:embed="rId2" cstate="print"/>
          <a:srcRect r="16083"/>
          <a:stretch>
            <a:fillRect/>
          </a:stretch>
        </p:blipFill>
        <p:spPr bwMode="auto">
          <a:xfrm>
            <a:off x="6357950" y="1857364"/>
            <a:ext cx="2601508" cy="2071702"/>
          </a:xfrm>
          <a:prstGeom prst="rect">
            <a:avLst/>
          </a:prstGeom>
          <a:noFill/>
        </p:spPr>
      </p:pic>
      <p:pic>
        <p:nvPicPr>
          <p:cNvPr id="7" name="Picture 3" descr="D:\Фото\7 б класс фото\Лола-фотоаппарат\DSCN2951.jpg"/>
          <p:cNvPicPr>
            <a:picLocks noChangeAspect="1" noChangeArrowheads="1"/>
          </p:cNvPicPr>
          <p:nvPr/>
        </p:nvPicPr>
        <p:blipFill>
          <a:blip r:embed="rId3" cstate="print"/>
          <a:srcRect l="23077" t="9615"/>
          <a:stretch>
            <a:fillRect/>
          </a:stretch>
        </p:blipFill>
        <p:spPr bwMode="auto">
          <a:xfrm>
            <a:off x="6117151" y="4429132"/>
            <a:ext cx="3026849" cy="2071702"/>
          </a:xfrm>
          <a:prstGeom prst="rect">
            <a:avLst/>
          </a:prstGeom>
          <a:noFill/>
        </p:spPr>
      </p:pic>
      <p:pic>
        <p:nvPicPr>
          <p:cNvPr id="8" name="Picture 3" descr="F:\мАДИНА\Photos\Фото312.jpg"/>
          <p:cNvPicPr>
            <a:picLocks noChangeAspect="1" noChangeArrowheads="1"/>
          </p:cNvPicPr>
          <p:nvPr/>
        </p:nvPicPr>
        <p:blipFill>
          <a:blip r:embed="rId4" cstate="print"/>
          <a:srcRect l="19531" t="7324" b="7714"/>
          <a:stretch>
            <a:fillRect/>
          </a:stretch>
        </p:blipFill>
        <p:spPr bwMode="auto">
          <a:xfrm>
            <a:off x="214282" y="1285860"/>
            <a:ext cx="2017543" cy="2857520"/>
          </a:xfrm>
          <a:prstGeom prst="rect">
            <a:avLst/>
          </a:prstGeom>
          <a:noFill/>
        </p:spPr>
      </p:pic>
      <p:pic>
        <p:nvPicPr>
          <p:cNvPr id="2050" name="Picture 2" descr="D:\стихи\драка в черноречии\20140325_1048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1857364"/>
            <a:ext cx="3937027" cy="2214578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11077160" flipH="1" flipV="1">
            <a:off x="8077208" y="1944928"/>
            <a:ext cx="172602" cy="127157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Picture 2" descr="D:\рабочм\семья фронтовика\IMG-20150428-WA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143380"/>
            <a:ext cx="2857520" cy="2143140"/>
          </a:xfrm>
          <a:prstGeom prst="rect">
            <a:avLst/>
          </a:prstGeom>
          <a:noFill/>
        </p:spPr>
      </p:pic>
      <p:pic>
        <p:nvPicPr>
          <p:cNvPr id="9" name="Picture 2" descr="D:\Фото\ФФФФото\тел фот\IMG-20141030-WA0018.jpg"/>
          <p:cNvPicPr>
            <a:picLocks noChangeAspect="1" noChangeArrowheads="1"/>
          </p:cNvPicPr>
          <p:nvPr/>
        </p:nvPicPr>
        <p:blipFill>
          <a:blip r:embed="rId7" cstate="print"/>
          <a:srcRect t="5333" r="14286"/>
          <a:stretch>
            <a:fillRect/>
          </a:stretch>
        </p:blipFill>
        <p:spPr bwMode="auto">
          <a:xfrm>
            <a:off x="3500430" y="4643446"/>
            <a:ext cx="2366560" cy="2000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4617"/>
            <a:ext cx="8784976" cy="2541441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/>
              <a:t>	</a:t>
            </a:r>
            <a: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читальном зале можно познакомиться  с  литературой,   представленной на тематических книжных выставках и выставках новинок литературы</a:t>
            </a:r>
            <a:endParaRPr lang="ru-RU" sz="2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slan\Desktop\Фото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57422" y="2786058"/>
            <a:ext cx="2242245" cy="3778250"/>
          </a:xfrm>
          <a:prstGeom prst="rect">
            <a:avLst/>
          </a:prstGeom>
          <a:noFill/>
        </p:spPr>
      </p:pic>
      <p:pic>
        <p:nvPicPr>
          <p:cNvPr id="11" name="Picture 3" descr="F:\мАДИНА\Photos\Фото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85926"/>
            <a:ext cx="2047835" cy="3429024"/>
          </a:xfrm>
          <a:prstGeom prst="rect">
            <a:avLst/>
          </a:prstGeom>
          <a:noFill/>
        </p:spPr>
      </p:pic>
      <p:pic>
        <p:nvPicPr>
          <p:cNvPr id="13" name="Picture 3" descr="C:\Users\Aslan\Desktop\мАДИНА\БИб з.otd\биб мероп фото\Фото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71744"/>
            <a:ext cx="1999518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Aslan\Desktop\ЖИВАЯ КЛАССИКА\мАДИНА\БИб з.otd\биб мероп фото\Фото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1752" y="2571744"/>
            <a:ext cx="2232248" cy="32861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" y="64754"/>
            <a:ext cx="8229600" cy="1792610"/>
          </a:xfrm>
        </p:spPr>
        <p:txBody>
          <a:bodyPr>
            <a:normAutofit fontScale="90000"/>
          </a:bodyPr>
          <a:lstStyle/>
          <a:p>
            <a:pPr algn="r" fontAlgn="base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7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Отраженье исчезнувших лет, облегченье</a:t>
            </a:r>
            <a:br>
              <a:rPr lang="ru-RU" sz="27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житейского ига, Вечных истин </a:t>
            </a:r>
            <a:br>
              <a:rPr lang="ru-RU" sz="27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немеркнущий свет –Это – книга. Да здравствует книга!(Татьяна Щепкина-Куперник)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4" descr="F:\мАДИНА\Photos\Фото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4286255"/>
            <a:ext cx="1857388" cy="2476515"/>
          </a:xfrm>
          <a:prstGeom prst="rect">
            <a:avLst/>
          </a:prstGeom>
          <a:noFill/>
        </p:spPr>
      </p:pic>
      <p:pic>
        <p:nvPicPr>
          <p:cNvPr id="8" name="Picture 2" descr="F:\мАДИНА\Photos\Фото368.jpg"/>
          <p:cNvPicPr>
            <a:picLocks noChangeAspect="1" noChangeArrowheads="1"/>
          </p:cNvPicPr>
          <p:nvPr/>
        </p:nvPicPr>
        <p:blipFill>
          <a:blip r:embed="rId3" cstate="print"/>
          <a:srcRect b="13188"/>
          <a:stretch>
            <a:fillRect/>
          </a:stretch>
        </p:blipFill>
        <p:spPr bwMode="auto">
          <a:xfrm>
            <a:off x="357158" y="1285860"/>
            <a:ext cx="1849801" cy="3000396"/>
          </a:xfrm>
          <a:prstGeom prst="rect">
            <a:avLst/>
          </a:prstGeom>
          <a:noFill/>
        </p:spPr>
      </p:pic>
      <p:pic>
        <p:nvPicPr>
          <p:cNvPr id="9" name="Picture 5" descr="F:\мАДИНА\Photos\Фото005.jpg"/>
          <p:cNvPicPr>
            <a:picLocks noChangeAspect="1" noChangeArrowheads="1"/>
          </p:cNvPicPr>
          <p:nvPr/>
        </p:nvPicPr>
        <p:blipFill>
          <a:blip r:embed="rId4" cstate="print"/>
          <a:srcRect r="8659"/>
          <a:stretch>
            <a:fillRect/>
          </a:stretch>
        </p:blipFill>
        <p:spPr bwMode="auto">
          <a:xfrm>
            <a:off x="2339752" y="1700808"/>
            <a:ext cx="2141594" cy="2928958"/>
          </a:xfrm>
          <a:prstGeom prst="rect">
            <a:avLst/>
          </a:prstGeom>
          <a:noFill/>
        </p:spPr>
      </p:pic>
      <p:pic>
        <p:nvPicPr>
          <p:cNvPr id="11266" name="Picture 2" descr="D:\Фото\биб мероп фото\Фото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874" y="3929066"/>
            <a:ext cx="2051126" cy="2928934"/>
          </a:xfrm>
          <a:prstGeom prst="rect">
            <a:avLst/>
          </a:prstGeom>
          <a:noFill/>
        </p:spPr>
      </p:pic>
      <p:pic>
        <p:nvPicPr>
          <p:cNvPr id="1026" name="Picture 2" descr="D:\рабочм\БИБЛ Уроки 2015\Фото3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1571612"/>
            <a:ext cx="2071702" cy="2869855"/>
          </a:xfrm>
          <a:prstGeom prst="rect">
            <a:avLst/>
          </a:prstGeom>
          <a:noFill/>
        </p:spPr>
      </p:pic>
      <p:pic>
        <p:nvPicPr>
          <p:cNvPr id="3" name="Picture 2" descr="C:\Users\Zara\Desktop\IMG_20151026_1107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83840" y="4214818"/>
            <a:ext cx="2291973" cy="25003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7371"/>
            <a:ext cx="6589199" cy="2592288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библиотеке можно познакомиться с новинками периодических изданий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мАДИНА\Photos\Фото3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3438" y="2071678"/>
            <a:ext cx="4000496" cy="3001567"/>
          </a:xfrm>
          <a:prstGeom prst="rect">
            <a:avLst/>
          </a:prstGeom>
          <a:noFill/>
        </p:spPr>
      </p:pic>
      <p:pic>
        <p:nvPicPr>
          <p:cNvPr id="5" name="Picture 4" descr="F:\мАДИНА\Photos\Фото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643314"/>
            <a:ext cx="4192371" cy="29945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589199" cy="2448272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chemeClr val="accent2"/>
                </a:solidFill>
              </a:rPr>
              <a:t>Большое значение придается проведению </a:t>
            </a:r>
            <a:br>
              <a:rPr lang="ru-RU" sz="2400" b="1" dirty="0" smtClean="0">
                <a:solidFill>
                  <a:schemeClr val="accent2"/>
                </a:solidFill>
              </a:rPr>
            </a:br>
            <a:r>
              <a:rPr lang="ru-RU" sz="2400" b="1" dirty="0" smtClean="0">
                <a:solidFill>
                  <a:schemeClr val="accent2"/>
                </a:solidFill>
              </a:rPr>
              <a:t>уроков библиотечно-библиографической грамотности школьников</a:t>
            </a:r>
            <a:endParaRPr lang="ru-RU" sz="2400" dirty="0"/>
          </a:p>
        </p:txBody>
      </p:sp>
      <p:pic>
        <p:nvPicPr>
          <p:cNvPr id="14338" name="Picture 2" descr="D:\новый рабочий стол\Camera\IMG_20150114_151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4357694"/>
            <a:ext cx="2786082" cy="2089562"/>
          </a:xfrm>
          <a:prstGeom prst="rect">
            <a:avLst/>
          </a:prstGeom>
          <a:noFill/>
        </p:spPr>
      </p:pic>
      <p:pic>
        <p:nvPicPr>
          <p:cNvPr id="5" name="Picture 2" descr="F:\мАДИНА\Photos\Фото344.jpg"/>
          <p:cNvPicPr>
            <a:picLocks noChangeAspect="1" noChangeArrowheads="1"/>
          </p:cNvPicPr>
          <p:nvPr/>
        </p:nvPicPr>
        <p:blipFill>
          <a:blip r:embed="rId3" cstate="print"/>
          <a:srcRect t="12627"/>
          <a:stretch>
            <a:fillRect/>
          </a:stretch>
        </p:blipFill>
        <p:spPr bwMode="auto">
          <a:xfrm>
            <a:off x="357159" y="1571612"/>
            <a:ext cx="2389018" cy="2786082"/>
          </a:xfrm>
          <a:prstGeom prst="rect">
            <a:avLst/>
          </a:prstGeom>
          <a:noFill/>
        </p:spPr>
      </p:pic>
      <p:pic>
        <p:nvPicPr>
          <p:cNvPr id="2051" name="Picture 3" descr="D:\Фото\ФФФФото\тел фот\IMG-20141030-WA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143116"/>
            <a:ext cx="3207798" cy="2071702"/>
          </a:xfrm>
          <a:prstGeom prst="rect">
            <a:avLst/>
          </a:prstGeom>
          <a:noFill/>
        </p:spPr>
      </p:pic>
      <p:pic>
        <p:nvPicPr>
          <p:cNvPr id="2052" name="Picture 4" descr="D:\Фото\ФФФФото\тел фот\Красотка1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214554"/>
            <a:ext cx="2805130" cy="2103848"/>
          </a:xfrm>
          <a:prstGeom prst="rect">
            <a:avLst/>
          </a:prstGeom>
          <a:noFill/>
        </p:spPr>
      </p:pic>
      <p:pic>
        <p:nvPicPr>
          <p:cNvPr id="9" name="Picture 2" descr="D:\новый рабочий стол\Camera\IMG_20150114_1512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661281"/>
            <a:ext cx="2928958" cy="2196719"/>
          </a:xfrm>
          <a:prstGeom prst="rect">
            <a:avLst/>
          </a:prstGeom>
          <a:noFill/>
        </p:spPr>
      </p:pic>
      <p:pic>
        <p:nvPicPr>
          <p:cNvPr id="10" name="Picture 3" descr="F:\мАДИНА\Photos\Фото3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4500570"/>
            <a:ext cx="2650968" cy="21431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1068"/>
            <a:ext cx="65891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Да! Я люблю свою профессию</a:t>
            </a:r>
            <a: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 с каждым годом все сильней,</a:t>
            </a:r>
            <a: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Она похожа на поэзию,</a:t>
            </a:r>
            <a: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 Хоть много будничного в ней,</a:t>
            </a:r>
            <a: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Она, как стих, не терпит серости,</a:t>
            </a:r>
            <a: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Не терпит косности и зла,</a:t>
            </a:r>
            <a: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Она еще в глубокой древности</a:t>
            </a:r>
            <a: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Талант и мудрость обрела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7686" y="3643314"/>
            <a:ext cx="42148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Образование: Высшее: СГА -Направление «Психология»</a:t>
            </a:r>
          </a:p>
          <a:p>
            <a:r>
              <a:rPr lang="ru-RU" sz="20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Дата прохождения аттестации 2009 г.</a:t>
            </a:r>
          </a:p>
          <a:p>
            <a:r>
              <a:rPr lang="ru-RU" sz="20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Общий стаж работы -20 л.</a:t>
            </a:r>
          </a:p>
          <a:p>
            <a:r>
              <a:rPr lang="ru-RU" sz="20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Стаж работы : в школьной библиотеке -6 л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Zara\Desktop\1445511393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14686"/>
            <a:ext cx="3709319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60"/>
          </a:xfrm>
        </p:spPr>
        <p:txBody>
          <a:bodyPr>
            <a:noAutofit/>
          </a:bodyPr>
          <a:lstStyle/>
          <a:p>
            <a:pPr algn="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Живая классика 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это конкурс, объединяющий всех шестиклассников, желающих поделиться своими читательскими открытиями.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5659" y="1466463"/>
            <a:ext cx="4084333" cy="1818521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Школьный тур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Районный тур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Три года учащиеся нашей школы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занимают первые места в районе</a:t>
            </a:r>
          </a:p>
        </p:txBody>
      </p:sp>
      <p:pic>
        <p:nvPicPr>
          <p:cNvPr id="5" name="Рисунок 4" descr="G:\живая классика 2015\20150214_140057_Richtone(HDR).jpg"/>
          <p:cNvPicPr/>
          <p:nvPr/>
        </p:nvPicPr>
        <p:blipFill>
          <a:blip r:embed="rId2" cstate="print"/>
          <a:srcRect l="7335" t="10238" r="15192"/>
          <a:stretch>
            <a:fillRect/>
          </a:stretch>
        </p:blipFill>
        <p:spPr bwMode="auto">
          <a:xfrm>
            <a:off x="2928926" y="4071918"/>
            <a:ext cx="457203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Aslan\Desktop\ЖИВАЯ КЛАССИКА\20140313_103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29066"/>
            <a:ext cx="2143981" cy="2678739"/>
          </a:xfrm>
          <a:prstGeom prst="rect">
            <a:avLst/>
          </a:prstGeom>
          <a:noFill/>
        </p:spPr>
      </p:pic>
      <p:pic>
        <p:nvPicPr>
          <p:cNvPr id="8195" name="Picture 3" descr="D:\Живая классика\PICT0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571612"/>
            <a:ext cx="3143272" cy="23574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				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«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Живая классика»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	</a:t>
            </a:r>
            <a:r>
              <a:rPr lang="ru-RU" sz="2700" dirty="0" smtClean="0">
                <a:solidFill>
                  <a:schemeClr val="tx2"/>
                </a:solidFill>
              </a:rPr>
              <a:t>«</a:t>
            </a:r>
            <a:r>
              <a:rPr lang="ru-RU" sz="2700" dirty="0">
                <a:solidFill>
                  <a:schemeClr val="tx2"/>
                </a:solidFill>
              </a:rPr>
              <a:t>Учитесь и читайте. Читайте книги серьезные.</a:t>
            </a:r>
            <a:br>
              <a:rPr lang="ru-RU" sz="2700" dirty="0">
                <a:solidFill>
                  <a:schemeClr val="tx2"/>
                </a:solidFill>
              </a:rPr>
            </a:br>
            <a:r>
              <a:rPr lang="ru-RU" sz="2700" dirty="0">
                <a:solidFill>
                  <a:schemeClr val="tx2"/>
                </a:solidFill>
              </a:rPr>
              <a:t>Жизнь сделает остальное». Достоевский Ф.М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2442490"/>
            <a:ext cx="4156494" cy="129614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2013г., Мусаева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Линда заняла 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второе место в республиканском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туре</a:t>
            </a:r>
            <a:endParaRPr lang="ru-RU" sz="26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" name="Picture 3" descr="F:\мАДИНА\Photos\Фото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60848"/>
            <a:ext cx="3143272" cy="4246608"/>
          </a:xfrm>
          <a:prstGeom prst="rect">
            <a:avLst/>
          </a:prstGeom>
          <a:noFill/>
        </p:spPr>
      </p:pic>
      <p:pic>
        <p:nvPicPr>
          <p:cNvPr id="7170" name="Picture 2" descr="C:\Users\Aslan\Desktop\ЖИВАЯ КЛАССИКА\мАДИНА\Photos\Фото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52225"/>
            <a:ext cx="3738146" cy="25552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3381"/>
            <a:ext cx="6589199" cy="1211403"/>
          </a:xfrm>
        </p:spPr>
        <p:txBody>
          <a:bodyPr>
            <a:normAutofit/>
          </a:bodyPr>
          <a:lstStyle/>
          <a:p>
            <a:r>
              <a:rPr lang="ru-RU" dirty="0" smtClean="0"/>
              <a:t>Районный конкурс «Лучший читатель»</a:t>
            </a:r>
            <a:endParaRPr lang="ru-RU" dirty="0"/>
          </a:p>
        </p:txBody>
      </p:sp>
      <p:pic>
        <p:nvPicPr>
          <p:cNvPr id="10242" name="Picture 2" descr="D:\Фото\Фото1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4857784" cy="3643338"/>
          </a:xfrm>
          <a:prstGeom prst="rect">
            <a:avLst/>
          </a:prstGeom>
          <a:noFill/>
        </p:spPr>
      </p:pic>
      <p:pic>
        <p:nvPicPr>
          <p:cNvPr id="10243" name="Picture 3" descr="C:\Users\Aslan\Desktop\ЖИВАЯ КЛАССИКА\мАДИНА\мАДИНА\БИб з.otd\Фото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500306"/>
            <a:ext cx="2946818" cy="39290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pPr algn="r" fontAlgn="base"/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известной песне поется: «Мы рождены, </a:t>
            </a:r>
            <a:b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 сказку сделать былью…», хочется добавить,</a:t>
            </a:r>
            <a:b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что праздники придуманы для того, чтобы приблизить этот счастливый миг и добавить в нашу жизнь немного чуда, сказки и волшебства. 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9218" name="Picture 2" descr="D:\Фото\Ярамрка- АшикК.-Осенний бал- По правам чел.фотки\IMG_02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3497"/>
          <a:stretch>
            <a:fillRect/>
          </a:stretch>
        </p:blipFill>
        <p:spPr bwMode="auto">
          <a:xfrm>
            <a:off x="5357818" y="1928802"/>
            <a:ext cx="3577988" cy="2412231"/>
          </a:xfrm>
          <a:prstGeom prst="rect">
            <a:avLst/>
          </a:prstGeom>
          <a:noFill/>
        </p:spPr>
      </p:pic>
      <p:pic>
        <p:nvPicPr>
          <p:cNvPr id="9219" name="Picture 3" descr="D:\Фото\Ярамрка- АшикК.-Осенний бал- По правам чел.фотки\IMG_0272.JPG"/>
          <p:cNvPicPr>
            <a:picLocks noChangeAspect="1" noChangeArrowheads="1"/>
          </p:cNvPicPr>
          <p:nvPr/>
        </p:nvPicPr>
        <p:blipFill>
          <a:blip r:embed="rId3" cstate="print"/>
          <a:srcRect b="31914"/>
          <a:stretch>
            <a:fillRect/>
          </a:stretch>
        </p:blipFill>
        <p:spPr bwMode="auto">
          <a:xfrm>
            <a:off x="357158" y="2857496"/>
            <a:ext cx="4642887" cy="3435294"/>
          </a:xfrm>
          <a:prstGeom prst="rect">
            <a:avLst/>
          </a:prstGeom>
          <a:noFill/>
        </p:spPr>
      </p:pic>
      <p:pic>
        <p:nvPicPr>
          <p:cNvPr id="9220" name="Picture 4" descr="D:\Фото\Ярамрка- АшикК.-Осенний бал- По правам чел.фотки\IMG_0241.JPG"/>
          <p:cNvPicPr>
            <a:picLocks noChangeAspect="1" noChangeArrowheads="1"/>
          </p:cNvPicPr>
          <p:nvPr/>
        </p:nvPicPr>
        <p:blipFill>
          <a:blip r:embed="rId4" cstate="print"/>
          <a:srcRect b="18390"/>
          <a:stretch>
            <a:fillRect/>
          </a:stretch>
        </p:blipFill>
        <p:spPr bwMode="auto">
          <a:xfrm>
            <a:off x="5286380" y="4429132"/>
            <a:ext cx="3643306" cy="22299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167740" cy="12961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Знакомство первоклассников с библиотекой. 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Фото\ФФФФото\тел фот\IMG-20141030-WA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87624" y="1628799"/>
            <a:ext cx="6813400" cy="46149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0153" y="112684"/>
            <a:ext cx="6589199" cy="1208423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Конкурсы стихотворений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:\Users\Zara\Desktop\200 лет Лермонтову\SAM_2920.JPG"/>
          <p:cNvPicPr>
            <a:picLocks noGrp="1"/>
          </p:cNvPicPr>
          <p:nvPr>
            <p:ph idx="1"/>
          </p:nvPr>
        </p:nvPicPr>
        <p:blipFill>
          <a:blip r:embed="rId2" cstate="print"/>
          <a:srcRect l="8957"/>
          <a:stretch>
            <a:fillRect/>
          </a:stretch>
        </p:blipFill>
        <p:spPr bwMode="auto">
          <a:xfrm>
            <a:off x="1835696" y="821825"/>
            <a:ext cx="2774681" cy="2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Zara\Desktop\200 лет Лермонтову\SAM_2924.JPG"/>
          <p:cNvPicPr/>
          <p:nvPr/>
        </p:nvPicPr>
        <p:blipFill>
          <a:blip r:embed="rId3" cstate="print"/>
          <a:srcRect l="17950" r="7201" b="7921"/>
          <a:stretch>
            <a:fillRect/>
          </a:stretch>
        </p:blipFill>
        <p:spPr bwMode="auto">
          <a:xfrm>
            <a:off x="2944156" y="3916973"/>
            <a:ext cx="2592265" cy="245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Фото\ЛИЗА1\20140306_123640.jpg"/>
          <p:cNvPicPr>
            <a:picLocks noChangeAspect="1" noChangeArrowheads="1"/>
          </p:cNvPicPr>
          <p:nvPr/>
        </p:nvPicPr>
        <p:blipFill>
          <a:blip r:embed="rId4" cstate="print"/>
          <a:srcRect t="43396"/>
          <a:stretch>
            <a:fillRect/>
          </a:stretch>
        </p:blipFill>
        <p:spPr bwMode="auto">
          <a:xfrm>
            <a:off x="6143636" y="4630742"/>
            <a:ext cx="2662165" cy="1798630"/>
          </a:xfrm>
          <a:prstGeom prst="rect">
            <a:avLst/>
          </a:prstGeom>
          <a:noFill/>
        </p:spPr>
      </p:pic>
      <p:pic>
        <p:nvPicPr>
          <p:cNvPr id="9" name="Picture 3" descr="F:\мАДИНА\Photos\Фото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544" y="3853950"/>
            <a:ext cx="2563218" cy="287708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785794"/>
            <a:ext cx="65008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Конкурсы и викторины,</a:t>
            </a:r>
          </a:p>
          <a:p>
            <a:pPr algn="r"/>
            <a:r>
              <a:rPr lang="ru-RU" dirty="0" smtClean="0"/>
              <a:t>Уроки, </a:t>
            </a:r>
            <a:r>
              <a:rPr lang="ru-RU" dirty="0" err="1" smtClean="0"/>
              <a:t>книжкины</a:t>
            </a:r>
            <a:r>
              <a:rPr lang="ru-RU" dirty="0" smtClean="0"/>
              <a:t> именины,</a:t>
            </a:r>
          </a:p>
          <a:p>
            <a:pPr algn="r"/>
            <a:r>
              <a:rPr lang="ru-RU" dirty="0" smtClean="0"/>
              <a:t>Обзоры, беседы, лекции,</a:t>
            </a:r>
          </a:p>
          <a:p>
            <a:pPr algn="r"/>
            <a:r>
              <a:rPr lang="ru-RU" dirty="0" smtClean="0"/>
              <a:t>Посиделки и конференции,</a:t>
            </a:r>
          </a:p>
          <a:p>
            <a:pPr algn="r"/>
            <a:r>
              <a:rPr lang="ru-RU" dirty="0" smtClean="0"/>
              <a:t>Диспуты, громкие чтения,</a:t>
            </a:r>
          </a:p>
          <a:p>
            <a:pPr algn="r"/>
            <a:r>
              <a:rPr lang="ru-RU" dirty="0" smtClean="0"/>
              <a:t>Премьеры книг, обсуждения,</a:t>
            </a:r>
          </a:p>
          <a:p>
            <a:pPr algn="r"/>
            <a:r>
              <a:rPr lang="ru-RU" dirty="0" smtClean="0"/>
              <a:t>Дискуссии, выставки, вечера,</a:t>
            </a:r>
          </a:p>
          <a:p>
            <a:pPr algn="r"/>
            <a:r>
              <a:rPr lang="ru-RU" dirty="0" smtClean="0"/>
              <a:t>Просмотры, утренники, игра,</a:t>
            </a:r>
          </a:p>
          <a:p>
            <a:pPr algn="r"/>
            <a:r>
              <a:rPr lang="ru-RU" dirty="0" smtClean="0"/>
              <a:t>Устный журнал, стенгазета,</a:t>
            </a:r>
          </a:p>
          <a:p>
            <a:pPr algn="r"/>
            <a:r>
              <a:rPr lang="ru-RU" dirty="0" smtClean="0"/>
              <a:t>Плакат, вернисаж, картотека,</a:t>
            </a:r>
          </a:p>
          <a:p>
            <a:pPr algn="r"/>
            <a:r>
              <a:rPr lang="ru-RU" dirty="0" smtClean="0"/>
              <a:t>Уют и отдых для человека…</a:t>
            </a:r>
          </a:p>
          <a:p>
            <a:pPr algn="r"/>
            <a:r>
              <a:rPr lang="ru-RU" dirty="0" smtClean="0"/>
              <a:t>Все это – библиотека.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977" y="928670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					</a:t>
            </a:r>
            <a:r>
              <a:rPr lang="ru-RU" sz="3100" dirty="0" smtClean="0">
                <a:solidFill>
                  <a:srgbClr val="C00000"/>
                </a:solidFill>
              </a:rPr>
              <a:t>Актив </a:t>
            </a:r>
            <a:r>
              <a:rPr lang="ru-RU" sz="3100" dirty="0">
                <a:solidFill>
                  <a:srgbClr val="C00000"/>
                </a:solidFill>
              </a:rPr>
              <a:t>библиотеки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-8317"/>
            <a:ext cx="8784976" cy="93698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Первый помощник библиотеки - это актив, в состав которого входят юные любители книги.</a:t>
            </a:r>
          </a:p>
        </p:txBody>
      </p:sp>
      <p:pic>
        <p:nvPicPr>
          <p:cNvPr id="3074" name="Picture 2" descr="D:\Фото\Camera1\для зары фоткиии\Новая папка (2)\20151021_131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3571876"/>
            <a:ext cx="4244463" cy="30003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42976" y="1571612"/>
            <a:ext cx="7500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Заседание библиотечного актива проходит в библиотеке школы в последнюю пятницу месяца  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15-00 после  7-го урока.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заседания вынося актуальные, текущие вопросы.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3438" y="2428866"/>
            <a:ext cx="41434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СОСТАВ:</a:t>
            </a: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1.       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Умаров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Муслим 11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2.       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Амирова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Мадина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  11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       Садыкова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Залина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4.       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Биналиева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Лейла 10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5.       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Суриева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Тамила 9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Ульбиева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Амина 9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7. 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Магомадова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Анжела 7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8. 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Вахидова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Танзила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6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9.  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Шикиева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Танзила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AutoNum type="arabicPeriod" startAt="10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Алдамова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Амина   4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 3" charset="2"/>
              <a:buAutoNum type="arabicPeriod" startAt="10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Хаджиева Амина 4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85787" y="2643182"/>
            <a:ext cx="34290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Председатель: </a:t>
            </a:r>
            <a:r>
              <a:rPr lang="ru-RU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Умалатова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Фатима 11кл.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3" y="285728"/>
            <a:ext cx="7248548" cy="16192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Рейды по проверке и сохранности учебников.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рейда 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научить ребят правильному и бережному обращению с библиотечными учебниками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7" name="Picture 3" descr="D:\Фото\Photos\Тееллее\Photos\Фото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778" y="3161083"/>
            <a:ext cx="4929222" cy="3696917"/>
          </a:xfrm>
          <a:prstGeom prst="rect">
            <a:avLst/>
          </a:prstGeom>
          <a:noFill/>
        </p:spPr>
      </p:pic>
      <p:pic>
        <p:nvPicPr>
          <p:cNvPr id="6" name="Picture 2" descr="C:\Users\Aslan\Desktop\IMG_20151001_1238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643182"/>
            <a:ext cx="4095779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Библиотека 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работает в тесном контакте</a:t>
            </a:r>
            <a:b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		 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ЦБС и ЦДБ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8" descr="F:\мАДИНА\Photos\Фото1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560"/>
          <a:stretch>
            <a:fillRect/>
          </a:stretch>
        </p:blipFill>
        <p:spPr bwMode="auto">
          <a:xfrm>
            <a:off x="5857884" y="1854633"/>
            <a:ext cx="2855944" cy="2485201"/>
          </a:xfrm>
          <a:prstGeom prst="rect">
            <a:avLst/>
          </a:prstGeom>
          <a:noFill/>
        </p:spPr>
      </p:pic>
      <p:pic>
        <p:nvPicPr>
          <p:cNvPr id="5" name="Picture 2" descr="F:\мАДИНА\Photos\Фото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21788"/>
            <a:ext cx="2771800" cy="1879187"/>
          </a:xfrm>
          <a:prstGeom prst="rect">
            <a:avLst/>
          </a:prstGeom>
          <a:noFill/>
        </p:spPr>
      </p:pic>
      <p:pic>
        <p:nvPicPr>
          <p:cNvPr id="6146" name="Picture 2" descr="C:\Users\Aslan\Desktop\ЖИВАЯ КЛАССИКА\мАДИНА\Photos\Фото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5627205" y="4516909"/>
            <a:ext cx="3212967" cy="2228674"/>
          </a:xfrm>
          <a:prstGeom prst="rect">
            <a:avLst/>
          </a:prstGeom>
          <a:noFill/>
        </p:spPr>
      </p:pic>
      <p:pic>
        <p:nvPicPr>
          <p:cNvPr id="6147" name="Picture 3" descr="D:\4 апр. Сайдхасан КАцаев\20140404_1226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76" y="4339834"/>
            <a:ext cx="2982979" cy="2405750"/>
          </a:xfrm>
          <a:prstGeom prst="rect">
            <a:avLst/>
          </a:prstGeom>
          <a:noFill/>
        </p:spPr>
      </p:pic>
      <p:pic>
        <p:nvPicPr>
          <p:cNvPr id="9" name="Picture 4" descr="F:\мАДИНА\Photos\Фото1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2300" y="1869035"/>
            <a:ext cx="1927282" cy="350997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Реклама библиотеки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42415" y="1500174"/>
            <a:ext cx="6591985" cy="17145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Основная </a:t>
            </a: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библиотечной рекламы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повысить попу­ляр­ность библиотеки и спрос на ее ресурсы и услуги.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Zara\Desktop\IMG-20151030-WA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078" y="3000372"/>
            <a:ext cx="4476781" cy="33575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Режим работы библиотеки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006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с 8.30 до 15.30</a:t>
            </a:r>
          </a:p>
          <a:p>
            <a:pPr algn="ctr">
              <a:buNone/>
            </a:pPr>
            <a:r>
              <a:rPr lang="ru-RU" b="1" dirty="0" smtClean="0"/>
              <a:t>Без перерыва</a:t>
            </a:r>
          </a:p>
          <a:p>
            <a:pPr algn="ctr">
              <a:buNone/>
            </a:pPr>
            <a:r>
              <a:rPr lang="ru-RU" dirty="0" smtClean="0"/>
              <a:t>Суббота с </a:t>
            </a:r>
            <a:r>
              <a:rPr lang="ru-RU" dirty="0" smtClean="0">
                <a:solidFill>
                  <a:srgbClr val="FF0000"/>
                </a:solidFill>
              </a:rPr>
              <a:t>9.00 до 14.00</a:t>
            </a:r>
          </a:p>
          <a:p>
            <a:pPr algn="ctr">
              <a:buNone/>
            </a:pPr>
            <a:r>
              <a:rPr lang="ru-RU" dirty="0" smtClean="0"/>
              <a:t>Четверг – метод. день </a:t>
            </a:r>
          </a:p>
          <a:p>
            <a:pPr algn="ctr">
              <a:buNone/>
            </a:pPr>
            <a:r>
              <a:rPr lang="ru-RU" dirty="0" smtClean="0"/>
              <a:t>Санитарный день – 1 раз в месяц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График посещения библиотеки читателями</a:t>
            </a:r>
          </a:p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     2кл. – вторник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     3 </a:t>
            </a:r>
            <a:r>
              <a:rPr lang="ru-RU" dirty="0" err="1" smtClean="0">
                <a:solidFill>
                  <a:srgbClr val="C00000"/>
                </a:solidFill>
              </a:rPr>
              <a:t>кл</a:t>
            </a:r>
            <a:r>
              <a:rPr lang="ru-RU" dirty="0" smtClean="0">
                <a:solidFill>
                  <a:srgbClr val="C00000"/>
                </a:solidFill>
              </a:rPr>
              <a:t>.- среда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      4 </a:t>
            </a:r>
            <a:r>
              <a:rPr lang="ru-RU" dirty="0" err="1" smtClean="0">
                <a:solidFill>
                  <a:srgbClr val="C00000"/>
                </a:solidFill>
              </a:rPr>
              <a:t>кл</a:t>
            </a:r>
            <a:r>
              <a:rPr lang="ru-RU" dirty="0" smtClean="0">
                <a:solidFill>
                  <a:srgbClr val="C00000"/>
                </a:solidFill>
              </a:rPr>
              <a:t>.- пятница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      5 – 11 </a:t>
            </a:r>
            <a:r>
              <a:rPr lang="ru-RU" dirty="0" err="1" smtClean="0">
                <a:solidFill>
                  <a:srgbClr val="C00000"/>
                </a:solidFill>
              </a:rPr>
              <a:t>кл</a:t>
            </a:r>
            <a:r>
              <a:rPr lang="ru-RU" dirty="0" smtClean="0">
                <a:solidFill>
                  <a:srgbClr val="C00000"/>
                </a:solidFill>
              </a:rPr>
              <a:t>. понедельник - суббота</a:t>
            </a:r>
          </a:p>
        </p:txBody>
      </p:sp>
      <p:pic>
        <p:nvPicPr>
          <p:cNvPr id="4" name="Picture 2" descr="C:\Users\Zara\Desktop\IMG_20151026_092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2232" y="3286124"/>
            <a:ext cx="2428892" cy="31670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624110"/>
            <a:ext cx="7105673" cy="128089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А М, Ч И Т А Т Е Л И ! </a:t>
            </a:r>
            <a:b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357298"/>
            <a:ext cx="7462862" cy="5072098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Приходи в библиотеку,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Чтоб побольше почитать.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Настоящим человеком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Помогает книга стать.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Она наш друг – большой и умный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даст скучать и унывать,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Затеет спор веселый, шумный,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Поможет новое узнать.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857232"/>
            <a:ext cx="6858048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endParaRPr lang="ru-RU" sz="3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  <a:p>
            <a:endParaRPr lang="ru-RU" sz="3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  <a:p>
            <a:endParaRPr lang="ru-RU" sz="3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  <a:p>
            <a:r>
              <a:rPr lang="ru-RU" sz="32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БЛАГОДАРю </a:t>
            </a: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 ВНИМАНИЕ !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Краткая справка о библиотеке</a:t>
            </a:r>
            <a:endParaRPr lang="ru-RU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857232"/>
            <a:ext cx="7829576" cy="5884136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Школьная библиотека МБОУ «Наурская СОШ №1» была образована в 1975 г.</a:t>
            </a:r>
          </a:p>
          <a:p>
            <a:r>
              <a:rPr lang="ru-RU" sz="2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Библиотека расположена на втором этаже здании</a:t>
            </a:r>
            <a:r>
              <a:rPr lang="ru-RU" sz="2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Занимает изолированное, приспособленное помещение общей площадью</a:t>
            </a:r>
            <a:r>
              <a:rPr lang="ru-RU" sz="2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78.4 кв.м. </a:t>
            </a:r>
          </a:p>
          <a:p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Читателей: -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714</a:t>
            </a:r>
          </a:p>
          <a:p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Посещаемость: -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  <a:p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Книговыдача: -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13746</a:t>
            </a:r>
          </a:p>
          <a:p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Читаемость: -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19,25</a:t>
            </a:r>
          </a:p>
          <a:p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Общий фонд: - 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21077</a:t>
            </a:r>
          </a:p>
          <a:p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Худ. лит: –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7012</a:t>
            </a:r>
          </a:p>
          <a:p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Учебники: -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12072</a:t>
            </a:r>
          </a:p>
          <a:p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Метод. Лит.: -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1993</a:t>
            </a:r>
          </a:p>
          <a:p>
            <a:pPr>
              <a:buNone/>
            </a:pPr>
            <a:endParaRPr lang="ru-RU" sz="2400" dirty="0" smtClean="0"/>
          </a:p>
        </p:txBody>
      </p:sp>
      <p:pic>
        <p:nvPicPr>
          <p:cNvPr id="2050" name="Picture 2" descr="C:\Users\Zara\Desktop\IMG-20151030-WA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3714751"/>
            <a:ext cx="2339577" cy="3119435"/>
          </a:xfrm>
          <a:prstGeom prst="rect">
            <a:avLst/>
          </a:prstGeom>
          <a:noFill/>
        </p:spPr>
      </p:pic>
      <p:pic>
        <p:nvPicPr>
          <p:cNvPr id="2051" name="Picture 3" descr="C:\Users\Zara\Desktop\IMG-20151030-WA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357430"/>
            <a:ext cx="2500294" cy="33337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0138"/>
            <a:ext cx="7488832" cy="1238622"/>
          </a:xfrm>
        </p:spPr>
        <p:txBody>
          <a:bodyPr>
            <a:normAutofit fontScale="90000"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«Люди перестают мыслить, когда перестают читать».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Д. Дидро </a:t>
            </a: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                                      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1400" y="1571612"/>
            <a:ext cx="8401080" cy="4929222"/>
          </a:xfrm>
        </p:spPr>
        <p:txBody>
          <a:bodyPr>
            <a:normAutofit fontScale="40000" lnSpcReduction="20000"/>
          </a:bodyPr>
          <a:lstStyle/>
          <a:p>
            <a:r>
              <a:rPr lang="ru-RU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библиотеки</a:t>
            </a:r>
            <a:r>
              <a:rPr lang="ru-RU" sz="6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5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формирования информационной культуры  участников образовательного процесса в условиях школьной библиотеки</a:t>
            </a:r>
          </a:p>
          <a:p>
            <a:pPr algn="ctr">
              <a:buNone/>
            </a:pPr>
            <a:r>
              <a:rPr lang="ru-RU" sz="6000" dirty="0" smtClean="0">
                <a:solidFill>
                  <a:srgbClr val="C00000"/>
                </a:solidFill>
              </a:rPr>
              <a:t> </a:t>
            </a:r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lnSpc>
                <a:spcPct val="90000"/>
              </a:lnSpc>
            </a:pP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Предоставление широкого гарантированного доступа ко всем источникам информации</a:t>
            </a:r>
          </a:p>
          <a:p>
            <a:pPr>
              <a:lnSpc>
                <a:spcPct val="90000"/>
              </a:lnSpc>
            </a:pP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информационной грамотности и культуры чтения учащихся</a:t>
            </a:r>
          </a:p>
          <a:p>
            <a:pPr>
              <a:lnSpc>
                <a:spcPct val="90000"/>
              </a:lnSpc>
            </a:pP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мероприятий, воспитывающих культурное и социальное самосознание, содействующих эмоциональному развитию.</a:t>
            </a:r>
          </a:p>
          <a:p>
            <a:pPr>
              <a:lnSpc>
                <a:spcPct val="90000"/>
              </a:lnSpc>
            </a:pP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образовательного процесса учебной, методической, художественной литературой.</a:t>
            </a:r>
          </a:p>
          <a:p>
            <a:pPr>
              <a:lnSpc>
                <a:spcPct val="90000"/>
              </a:lnSpc>
            </a:pP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комфортной библиотечной среды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68446"/>
            <a:ext cx="7429552" cy="128089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ОСНОВНЫЕ ФУНКЦИИ БИБЛИОТЕКИ</a:t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357298"/>
            <a:ext cx="7829576" cy="5000660"/>
          </a:xfrm>
        </p:spPr>
        <p:txBody>
          <a:bodyPr>
            <a:normAutofit/>
          </a:bodyPr>
          <a:lstStyle/>
          <a:p>
            <a:pPr lvl="0"/>
            <a:endParaRPr lang="ru-RU" sz="2400" b="1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поддерживать и обеспечивать образовательные цели, сформулированные в концепции школы и в школьной программе.(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Учение)</a:t>
            </a:r>
          </a:p>
          <a:p>
            <a:pPr lvl="0"/>
            <a:r>
              <a:rPr lang="ru-RU" sz="24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Информационная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предоставлять возможность использовать информацию вне зависимости от ее вида, формата и носителя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(Развитие)</a:t>
            </a:r>
          </a:p>
          <a:p>
            <a:pPr lvl="0"/>
            <a:r>
              <a:rPr lang="ru-RU" sz="24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Культурная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организовывать мероприятия, воспитывающие культурное и социальное самосознание, содействующие эмоциональному развитию учащихся.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(Воспитание)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6589199" cy="720080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Контрольные показатели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071546"/>
            <a:ext cx="6929486" cy="53578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Библиотека востребована всеми участниками образовательного процесса (педагогами, учащимися и их родителями).</a:t>
            </a:r>
          </a:p>
          <a:p>
            <a:pPr>
              <a:lnSpc>
                <a:spcPct val="8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Ежедневно библиотеку посещают от 20 до 30 человек.</a:t>
            </a:r>
          </a:p>
          <a:p>
            <a:pPr>
              <a:lnSpc>
                <a:spcPct val="8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течение учебного года библиотека обслуживает  714 читателей, выдает более 13746экз. различной литературы( включая книги, учебники, пособия, периодику диски.)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		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	Общие документы: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2842" y="1412776"/>
            <a:ext cx="7425306" cy="515949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Положение о библиотеке образовательного учреждения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Паспорт библиотеки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Правила пользования библиотекой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Функциональные обязанности педагога - библиотекаря.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Годовой план работы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Анализ работы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График работы библиотеки</a:t>
            </a:r>
          </a:p>
          <a:p>
            <a:endParaRPr lang="ru-RU" sz="2800" dirty="0"/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65891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Учетно-финансовая документация: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142984"/>
            <a:ext cx="8143932" cy="5429288"/>
          </a:xfrm>
        </p:spPr>
        <p:txBody>
          <a:bodyPr>
            <a:normAutofit fontScale="47500" lnSpcReduction="20000"/>
          </a:bodyPr>
          <a:lstStyle/>
          <a:p>
            <a:endParaRPr lang="ru-RU" sz="4500" dirty="0" smtClean="0"/>
          </a:p>
          <a:p>
            <a:r>
              <a:rPr lang="ru-RU" sz="5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Книги суммарного учета;</a:t>
            </a:r>
          </a:p>
          <a:p>
            <a:r>
              <a:rPr lang="ru-RU" sz="5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Инвентарные книги учета художественного фонда;</a:t>
            </a:r>
          </a:p>
          <a:p>
            <a:r>
              <a:rPr lang="ru-RU" sz="5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Журнал регистрации и дублирования счетов и накладных;</a:t>
            </a:r>
          </a:p>
          <a:p>
            <a:r>
              <a:rPr lang="ru-RU" sz="5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Акты о проведении инвентаризации и проверок фонда;</a:t>
            </a:r>
          </a:p>
          <a:p>
            <a:r>
              <a:rPr lang="ru-RU" sz="5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Папка актов движения фонда (списание, передача и т.д.);</a:t>
            </a:r>
          </a:p>
          <a:p>
            <a:r>
              <a:rPr lang="ru-RU" sz="5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Копии бланков-заказов учебников за последние пять лет;</a:t>
            </a:r>
          </a:p>
          <a:p>
            <a:r>
              <a:rPr lang="ru-RU" sz="5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Журнал выдачи учебников по классам или индивидуальные формуляры;</a:t>
            </a:r>
          </a:p>
          <a:p>
            <a:r>
              <a:rPr lang="ru-RU" sz="5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Тетрадь учета книг, принятых взамен утерянных;</a:t>
            </a:r>
          </a:p>
          <a:p>
            <a:r>
              <a:rPr lang="ru-RU" sz="5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Тетрадь учета изданий в дар библиотеке;</a:t>
            </a:r>
          </a:p>
          <a:p>
            <a:r>
              <a:rPr lang="ru-RU" sz="5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Читательские формуляры.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1588</TotalTime>
  <Words>829</Words>
  <Application>Microsoft Office PowerPoint</Application>
  <PresentationFormat>Экран (4:3)</PresentationFormat>
  <Paragraphs>181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Легкий дым</vt:lpstr>
      <vt:lpstr>          МБОУ «Наурская СОШ  №1»</vt:lpstr>
      <vt:lpstr>Да! Я люблю свою профессию И с каждым годом все сильней, Она похожа на поэзию,  Хоть много будничного в ней, Она, как стих, не терпит серости, Не терпит косности и зла, Она еще в глубокой древности Талант и мудрость обрела </vt:lpstr>
      <vt:lpstr>Режим работы библиотеки</vt:lpstr>
      <vt:lpstr>Краткая справка о библиотеке</vt:lpstr>
      <vt:lpstr>«Люди перестают мыслить, когда перестают читать». Д. Дидро                                            </vt:lpstr>
      <vt:lpstr> ОСНОВНЫЕ ФУНКЦИИ БИБЛИОТЕКИ </vt:lpstr>
      <vt:lpstr>Контрольные показатели</vt:lpstr>
      <vt:lpstr>    Общие документы: </vt:lpstr>
      <vt:lpstr>Учетно-финансовая документация: </vt:lpstr>
      <vt:lpstr>Справочно-библиографический аппарат:  </vt:lpstr>
      <vt:lpstr> </vt:lpstr>
      <vt:lpstr>Основные формы работы </vt:lpstr>
      <vt:lpstr>Книга-учитель, книга – наставница, Книга – близкий товарищ и друг, Ум, как ручей, высыхает и старится, Если ты выпустишь книгу из рук.   </vt:lpstr>
      <vt:lpstr>Библиотека востребована всеми участниками образовательного процесса</vt:lpstr>
      <vt:lpstr>Школьная библиотека использует разнообразные формы  работы с читателями: это и литературные игры,  путешествия по книгам, утренники, конкурсы рисунков,  викторины, творческие чтения, обзоры. </vt:lpstr>
      <vt:lpstr> В читальном зале можно познакомиться  с  литературой,   представленной на тематических книжных выставках и выставках новинок литературы</vt:lpstr>
      <vt:lpstr> Отраженье исчезнувших лет, облегченье  житейского ига, Вечных истин  немеркнущий свет –Это – книга. Да здравствует книга!(Татьяна Щепкина-Куперник) </vt:lpstr>
      <vt:lpstr>В библиотеке можно познакомиться с новинками периодических изданий</vt:lpstr>
      <vt:lpstr>Большое значение придается проведению  уроков библиотечно-библиографической грамотности школьников</vt:lpstr>
      <vt:lpstr>Живая классика – это конкурс, объединяющий всех шестиклассников, желающих поделиться своими читательскими открытиями.     </vt:lpstr>
      <vt:lpstr>    «Живая классика»  «Учитесь и читайте. Читайте книги серьезные. Жизнь сделает остальное». Достоевский Ф.М                                                  </vt:lpstr>
      <vt:lpstr>Районный конкурс «Лучший читатель»</vt:lpstr>
      <vt:lpstr>В известной песне поется: «Мы рождены,  чтоб сказку сделать былью…», хочется добавить,  что праздники придуманы для того, чтобы приблизить этот счастливый миг и добавить в нашу жизнь немного чуда, сказки и волшебства.  </vt:lpstr>
      <vt:lpstr>Знакомство первоклассников с библиотекой. </vt:lpstr>
      <vt:lpstr>Конкурсы стихотворений </vt:lpstr>
      <vt:lpstr>     Актив библиотеки          </vt:lpstr>
      <vt:lpstr>Рейды по проверке и сохранности учебников.  Цель рейда  — научить ребят правильному и бережному обращению с библиотечными учебниками.</vt:lpstr>
      <vt:lpstr>  Библиотека работает в тесном контакте       с ЦБС и ЦДБ    </vt:lpstr>
      <vt:lpstr>Реклама библиотеки</vt:lpstr>
      <vt:lpstr>В А М, Ч И Т А Т Е Л И !  </vt:lpstr>
      <vt:lpstr>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«Наурская СОШ №1»</dc:title>
  <dc:creator>Aslan</dc:creator>
  <cp:lastModifiedBy>Aslan</cp:lastModifiedBy>
  <cp:revision>198</cp:revision>
  <dcterms:created xsi:type="dcterms:W3CDTF">2015-10-24T16:42:56Z</dcterms:created>
  <dcterms:modified xsi:type="dcterms:W3CDTF">2015-11-16T19:06:06Z</dcterms:modified>
</cp:coreProperties>
</file>